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478" r:id="rId2"/>
    <p:sldId id="279" r:id="rId3"/>
    <p:sldId id="3148" r:id="rId4"/>
    <p:sldId id="3147" r:id="rId5"/>
    <p:sldId id="3151" r:id="rId6"/>
    <p:sldId id="3150" r:id="rId7"/>
    <p:sldId id="3169" r:id="rId8"/>
    <p:sldId id="3152" r:id="rId9"/>
    <p:sldId id="3154" r:id="rId10"/>
    <p:sldId id="3153" r:id="rId11"/>
    <p:sldId id="3164" r:id="rId12"/>
    <p:sldId id="3156" r:id="rId13"/>
    <p:sldId id="3149" r:id="rId14"/>
    <p:sldId id="3157" r:id="rId15"/>
    <p:sldId id="3159" r:id="rId16"/>
    <p:sldId id="3155" r:id="rId17"/>
    <p:sldId id="3167" r:id="rId18"/>
    <p:sldId id="3158" r:id="rId19"/>
    <p:sldId id="3171" r:id="rId20"/>
    <p:sldId id="5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4615" autoAdjust="0"/>
  </p:normalViewPr>
  <p:slideViewPr>
    <p:cSldViewPr snapToGrid="0">
      <p:cViewPr varScale="1">
        <p:scale>
          <a:sx n="98" d="100"/>
          <a:sy n="98" d="100"/>
        </p:scale>
        <p:origin x="282" y="13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72917923562917"/>
          <c:y val="2.8040462816071181E-2"/>
          <c:w val="0.79497504176325962"/>
          <c:h val="0.81215198433276536"/>
        </c:manualLayout>
      </c:layout>
      <c:areaChart>
        <c:grouping val="percentStacked"/>
        <c:varyColors val="0"/>
        <c:ser>
          <c:idx val="1"/>
          <c:order val="1"/>
          <c:spPr>
            <a:solidFill>
              <a:schemeClr val="bg1">
                <a:lumMod val="85000"/>
                <a:alpha val="62000"/>
              </a:schemeClr>
            </a:solidFill>
            <a:ln>
              <a:noFill/>
            </a:ln>
            <a:effectLst/>
          </c:spPr>
          <c:cat>
            <c:numRef>
              <c:f>'Ex2-2000to2023'!$B$2:$B$205</c:f>
              <c:numCache>
                <c:formatCode>[$-409]mmm\-yy;@</c:formatCode>
                <c:ptCount val="204"/>
                <c:pt idx="0" formatCode="0">
                  <c:v>2000</c:v>
                </c:pt>
                <c:pt idx="1">
                  <c:v>36557</c:v>
                </c:pt>
                <c:pt idx="2">
                  <c:v>36586</c:v>
                </c:pt>
                <c:pt idx="3">
                  <c:v>36617</c:v>
                </c:pt>
                <c:pt idx="4">
                  <c:v>36647</c:v>
                </c:pt>
                <c:pt idx="5">
                  <c:v>36678</c:v>
                </c:pt>
                <c:pt idx="6">
                  <c:v>36708</c:v>
                </c:pt>
                <c:pt idx="7">
                  <c:v>36739</c:v>
                </c:pt>
                <c:pt idx="8">
                  <c:v>36770</c:v>
                </c:pt>
                <c:pt idx="9">
                  <c:v>36800</c:v>
                </c:pt>
                <c:pt idx="10">
                  <c:v>36831</c:v>
                </c:pt>
                <c:pt idx="11">
                  <c:v>36861</c:v>
                </c:pt>
                <c:pt idx="12" formatCode="0">
                  <c:v>2001</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formatCode="0">
                  <c:v>2002</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formatCode="0">
                  <c:v>2003</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formatCode="0">
                  <c:v>2004</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formatCode="0">
                  <c:v>2005</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formatCode="0">
                  <c:v>2006</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formatCode="0">
                  <c:v>2007</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formatCode="0">
                  <c:v>2008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formatCode="0">
                  <c:v>2009</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formatCode="0">
                  <c:v>2010</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formatCode="0">
                  <c:v>2011</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formatCode="0">
                  <c:v>2012</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formatCode="0">
                  <c:v>2013</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formatCode="0">
                  <c:v>2014</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formatCode="0">
                  <c:v>2015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formatCode="0">
                  <c:v>2016</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numCache>
            </c:numRef>
          </c:cat>
          <c:val>
            <c:numRef>
              <c:f>'Ex2-2000to2023'!$E$2:$E$289</c:f>
              <c:numCache>
                <c:formatCode>General</c:formatCode>
                <c:ptCount val="28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1</c:v>
                </c:pt>
                <c:pt idx="255">
                  <c:v>1</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numCache>
            </c:numRef>
          </c:val>
          <c:extLst>
            <c:ext xmlns:c16="http://schemas.microsoft.com/office/drawing/2014/chart" uri="{C3380CC4-5D6E-409C-BE32-E72D297353CC}">
              <c16:uniqueId val="{00000000-B881-4526-9F86-653CC8B07F3F}"/>
            </c:ext>
          </c:extLst>
        </c:ser>
        <c:dLbls>
          <c:showLegendKey val="0"/>
          <c:showVal val="0"/>
          <c:showCatName val="0"/>
          <c:showSerName val="0"/>
          <c:showPercent val="0"/>
          <c:showBubbleSize val="0"/>
        </c:dLbls>
        <c:axId val="817503016"/>
        <c:axId val="817504584"/>
      </c:areaChart>
      <c:lineChart>
        <c:grouping val="standard"/>
        <c:varyColors val="0"/>
        <c:ser>
          <c:idx val="0"/>
          <c:order val="0"/>
          <c:spPr>
            <a:ln w="28575" cap="rnd">
              <a:solidFill>
                <a:schemeClr val="accent1">
                  <a:lumMod val="50000"/>
                </a:schemeClr>
              </a:solidFill>
              <a:round/>
            </a:ln>
            <a:effectLst/>
          </c:spPr>
          <c:marker>
            <c:symbol val="none"/>
          </c:marker>
          <c:cat>
            <c:numRef>
              <c:f>'Ex2-2000to2023'!$B$2:$B$289</c:f>
              <c:numCache>
                <c:formatCode>[$-409]mmm\-yy;@</c:formatCode>
                <c:ptCount val="288"/>
                <c:pt idx="0" formatCode="0">
                  <c:v>2000</c:v>
                </c:pt>
                <c:pt idx="1">
                  <c:v>36557</c:v>
                </c:pt>
                <c:pt idx="2">
                  <c:v>36586</c:v>
                </c:pt>
                <c:pt idx="3">
                  <c:v>36617</c:v>
                </c:pt>
                <c:pt idx="4">
                  <c:v>36647</c:v>
                </c:pt>
                <c:pt idx="5">
                  <c:v>36678</c:v>
                </c:pt>
                <c:pt idx="6">
                  <c:v>36708</c:v>
                </c:pt>
                <c:pt idx="7">
                  <c:v>36739</c:v>
                </c:pt>
                <c:pt idx="8">
                  <c:v>36770</c:v>
                </c:pt>
                <c:pt idx="9">
                  <c:v>36800</c:v>
                </c:pt>
                <c:pt idx="10">
                  <c:v>36831</c:v>
                </c:pt>
                <c:pt idx="11">
                  <c:v>36861</c:v>
                </c:pt>
                <c:pt idx="12" formatCode="0">
                  <c:v>2001</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formatCode="0">
                  <c:v>2002</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formatCode="0">
                  <c:v>2003</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formatCode="0">
                  <c:v>2004</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formatCode="0">
                  <c:v>2005</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formatCode="0">
                  <c:v>2006</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formatCode="0">
                  <c:v>2007</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formatCode="0">
                  <c:v>2008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formatCode="0">
                  <c:v>2009</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formatCode="0">
                  <c:v>2010</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formatCode="0">
                  <c:v>2011</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formatCode="0">
                  <c:v>2012</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formatCode="0">
                  <c:v>2013</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formatCode="0">
                  <c:v>2014</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formatCode="0">
                  <c:v>2015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formatCode="0">
                  <c:v>2016</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formatCode="0">
                  <c:v>2017</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formatCode="0">
                  <c:v>2018</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formatCode="0">
                  <c:v>2019</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formatCode="0">
                  <c:v>2020</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formatCode="0">
                  <c:v>2021</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formatCode="0">
                  <c:v>2022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formatCode="0">
                  <c:v>2023</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B881-4526-9F86-653CC8B07F3F}"/>
            </c:ext>
          </c:extLst>
        </c:ser>
        <c:ser>
          <c:idx val="2"/>
          <c:order val="2"/>
          <c:spPr>
            <a:ln w="15875" cap="rnd" cmpd="sng">
              <a:solidFill>
                <a:srgbClr val="002060"/>
              </a:solidFill>
              <a:round/>
            </a:ln>
            <a:effectLst/>
          </c:spPr>
          <c:marker>
            <c:symbol val="circle"/>
            <c:size val="7"/>
            <c:spPr>
              <a:solidFill>
                <a:srgbClr val="7030A0"/>
              </a:solidFill>
              <a:ln w="9525">
                <a:solidFill>
                  <a:srgbClr val="7030A0"/>
                </a:solidFill>
              </a:ln>
              <a:effectLst/>
            </c:spPr>
          </c:marker>
          <c:cat>
            <c:numRef>
              <c:f>'Ex2-2000to2023'!$B$2:$B$289</c:f>
              <c:numCache>
                <c:formatCode>[$-409]mmm\-yy;@</c:formatCode>
                <c:ptCount val="288"/>
                <c:pt idx="0" formatCode="0">
                  <c:v>2000</c:v>
                </c:pt>
                <c:pt idx="1">
                  <c:v>36557</c:v>
                </c:pt>
                <c:pt idx="2">
                  <c:v>36586</c:v>
                </c:pt>
                <c:pt idx="3">
                  <c:v>36617</c:v>
                </c:pt>
                <c:pt idx="4">
                  <c:v>36647</c:v>
                </c:pt>
                <c:pt idx="5">
                  <c:v>36678</c:v>
                </c:pt>
                <c:pt idx="6">
                  <c:v>36708</c:v>
                </c:pt>
                <c:pt idx="7">
                  <c:v>36739</c:v>
                </c:pt>
                <c:pt idx="8">
                  <c:v>36770</c:v>
                </c:pt>
                <c:pt idx="9">
                  <c:v>36800</c:v>
                </c:pt>
                <c:pt idx="10">
                  <c:v>36831</c:v>
                </c:pt>
                <c:pt idx="11">
                  <c:v>36861</c:v>
                </c:pt>
                <c:pt idx="12" formatCode="0">
                  <c:v>2001</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formatCode="0">
                  <c:v>2002</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formatCode="0">
                  <c:v>2003</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formatCode="0">
                  <c:v>2004</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formatCode="0">
                  <c:v>2005</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formatCode="0">
                  <c:v>2006</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formatCode="0">
                  <c:v>2007</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formatCode="0">
                  <c:v>2008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formatCode="0">
                  <c:v>2009</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formatCode="0">
                  <c:v>2010</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formatCode="0">
                  <c:v>2011</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formatCode="0">
                  <c:v>2012</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formatCode="0">
                  <c:v>2013</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formatCode="0">
                  <c:v>2014</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formatCode="0">
                  <c:v>2015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formatCode="0">
                  <c:v>2016</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formatCode="0">
                  <c:v>2017</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formatCode="0">
                  <c:v>2018</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formatCode="0">
                  <c:v>2019</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formatCode="0">
                  <c:v>2020</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formatCode="0">
                  <c:v>2021</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formatCode="0">
                  <c:v>2022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formatCode="0">
                  <c:v>2023</c:v>
                </c:pt>
              </c:numCache>
            </c:numRef>
          </c:cat>
          <c:val>
            <c:numRef>
              <c:f>'Ex2-2000to2023'!$C$2:$C$289</c:f>
              <c:numCache>
                <c:formatCode>General</c:formatCode>
                <c:ptCount val="288"/>
                <c:pt idx="0">
                  <c:v>56.997937174728456</c:v>
                </c:pt>
                <c:pt idx="1">
                  <c:v>50.009458737116638</c:v>
                </c:pt>
                <c:pt idx="2">
                  <c:v>62.835601718514859</c:v>
                </c:pt>
                <c:pt idx="3">
                  <c:v>58.362085671812672</c:v>
                </c:pt>
                <c:pt idx="4">
                  <c:v>73.315376599172751</c:v>
                </c:pt>
                <c:pt idx="5">
                  <c:v>66.554831953977555</c:v>
                </c:pt>
                <c:pt idx="6">
                  <c:v>52.774933628920877</c:v>
                </c:pt>
                <c:pt idx="7">
                  <c:v>46.966108598028448</c:v>
                </c:pt>
                <c:pt idx="8">
                  <c:v>65.620603028294468</c:v>
                </c:pt>
                <c:pt idx="9">
                  <c:v>66.714997263385243</c:v>
                </c:pt>
                <c:pt idx="10">
                  <c:v>137.99845261200409</c:v>
                </c:pt>
                <c:pt idx="11">
                  <c:v>122.61004487076926</c:v>
                </c:pt>
                <c:pt idx="12">
                  <c:v>119.46414492449182</c:v>
                </c:pt>
                <c:pt idx="13">
                  <c:v>123.19180775799849</c:v>
                </c:pt>
                <c:pt idx="14">
                  <c:v>123.04348363627065</c:v>
                </c:pt>
                <c:pt idx="15">
                  <c:v>106.71442668797272</c:v>
                </c:pt>
                <c:pt idx="16">
                  <c:v>93.420915189941255</c:v>
                </c:pt>
                <c:pt idx="17">
                  <c:v>69.228825323517967</c:v>
                </c:pt>
                <c:pt idx="18">
                  <c:v>89.800515500046913</c:v>
                </c:pt>
                <c:pt idx="19">
                  <c:v>78.819208473154461</c:v>
                </c:pt>
                <c:pt idx="20">
                  <c:v>234.08638594629937</c:v>
                </c:pt>
                <c:pt idx="21">
                  <c:v>232.74855858843884</c:v>
                </c:pt>
                <c:pt idx="22">
                  <c:v>153.50151670616458</c:v>
                </c:pt>
                <c:pt idx="23">
                  <c:v>125.33410667834855</c:v>
                </c:pt>
                <c:pt idx="24">
                  <c:v>138.21445932999416</c:v>
                </c:pt>
                <c:pt idx="25">
                  <c:v>86.585436927034905</c:v>
                </c:pt>
                <c:pt idx="26">
                  <c:v>94.043329158155089</c:v>
                </c:pt>
                <c:pt idx="27">
                  <c:v>73.656131946891563</c:v>
                </c:pt>
                <c:pt idx="28">
                  <c:v>86.962675019869025</c:v>
                </c:pt>
                <c:pt idx="29">
                  <c:v>85.066242861063898</c:v>
                </c:pt>
                <c:pt idx="30">
                  <c:v>125.50016883921485</c:v>
                </c:pt>
                <c:pt idx="31">
                  <c:v>110.17499862229323</c:v>
                </c:pt>
                <c:pt idx="32">
                  <c:v>138.38245978667504</c:v>
                </c:pt>
                <c:pt idx="33">
                  <c:v>110.56529969405398</c:v>
                </c:pt>
                <c:pt idx="34">
                  <c:v>138.05143675961378</c:v>
                </c:pt>
                <c:pt idx="35">
                  <c:v>149.9036974366397</c:v>
                </c:pt>
                <c:pt idx="36">
                  <c:v>180.10418990772408</c:v>
                </c:pt>
                <c:pt idx="37">
                  <c:v>189.25828831513721</c:v>
                </c:pt>
                <c:pt idx="38">
                  <c:v>207.77527064432132</c:v>
                </c:pt>
                <c:pt idx="39">
                  <c:v>133.68618431776281</c:v>
                </c:pt>
                <c:pt idx="40">
                  <c:v>115.42182462742612</c:v>
                </c:pt>
                <c:pt idx="41">
                  <c:v>88.498707416826477</c:v>
                </c:pt>
                <c:pt idx="42">
                  <c:v>81.3458531705148</c:v>
                </c:pt>
                <c:pt idx="43">
                  <c:v>87.337990954020825</c:v>
                </c:pt>
                <c:pt idx="44">
                  <c:v>93.729691152578695</c:v>
                </c:pt>
                <c:pt idx="45">
                  <c:v>64.011558985165266</c:v>
                </c:pt>
                <c:pt idx="46">
                  <c:v>58.844774558214183</c:v>
                </c:pt>
                <c:pt idx="47">
                  <c:v>69.54688484078055</c:v>
                </c:pt>
                <c:pt idx="48">
                  <c:v>91.410568116195762</c:v>
                </c:pt>
                <c:pt idx="49">
                  <c:v>81.168081687709133</c:v>
                </c:pt>
                <c:pt idx="50">
                  <c:v>63.466197878367097</c:v>
                </c:pt>
                <c:pt idx="51">
                  <c:v>58.450989205666609</c:v>
                </c:pt>
                <c:pt idx="52">
                  <c:v>75.199510246813688</c:v>
                </c:pt>
                <c:pt idx="53">
                  <c:v>76.655431282332017</c:v>
                </c:pt>
                <c:pt idx="54">
                  <c:v>59.935715087863052</c:v>
                </c:pt>
                <c:pt idx="55">
                  <c:v>66.50676626195181</c:v>
                </c:pt>
                <c:pt idx="56">
                  <c:v>71.654194602970875</c:v>
                </c:pt>
                <c:pt idx="57">
                  <c:v>98.43444356210091</c:v>
                </c:pt>
                <c:pt idx="58">
                  <c:v>72.938306953019222</c:v>
                </c:pt>
                <c:pt idx="59">
                  <c:v>38.384506276970114</c:v>
                </c:pt>
                <c:pt idx="60">
                  <c:v>63.287559086844759</c:v>
                </c:pt>
                <c:pt idx="61">
                  <c:v>60.011462210413157</c:v>
                </c:pt>
                <c:pt idx="62">
                  <c:v>54.560609652796693</c:v>
                </c:pt>
                <c:pt idx="63">
                  <c:v>62.471203146772986</c:v>
                </c:pt>
                <c:pt idx="64">
                  <c:v>69.625704911308347</c:v>
                </c:pt>
                <c:pt idx="65">
                  <c:v>56.450539839366428</c:v>
                </c:pt>
                <c:pt idx="66">
                  <c:v>50.4979448038277</c:v>
                </c:pt>
                <c:pt idx="67">
                  <c:v>52.903438999140391</c:v>
                </c:pt>
                <c:pt idx="68">
                  <c:v>82.204720813548505</c:v>
                </c:pt>
                <c:pt idx="69">
                  <c:v>59.568828172976914</c:v>
                </c:pt>
                <c:pt idx="70">
                  <c:v>48.351869389465307</c:v>
                </c:pt>
                <c:pt idx="71">
                  <c:v>56.894089217681</c:v>
                </c:pt>
                <c:pt idx="72">
                  <c:v>60.817272218236297</c:v>
                </c:pt>
                <c:pt idx="73">
                  <c:v>58.184594673843925</c:v>
                </c:pt>
                <c:pt idx="74">
                  <c:v>49.841785815045093</c:v>
                </c:pt>
                <c:pt idx="75">
                  <c:v>67.665708970952153</c:v>
                </c:pt>
                <c:pt idx="76">
                  <c:v>64.203110396429963</c:v>
                </c:pt>
                <c:pt idx="77">
                  <c:v>65.834846411621285</c:v>
                </c:pt>
                <c:pt idx="78">
                  <c:v>69.183486826860459</c:v>
                </c:pt>
                <c:pt idx="79">
                  <c:v>69.116588641844999</c:v>
                </c:pt>
                <c:pt idx="80">
                  <c:v>37.60639001573675</c:v>
                </c:pt>
                <c:pt idx="81">
                  <c:v>41.300124576032395</c:v>
                </c:pt>
                <c:pt idx="82">
                  <c:v>51.443796507668338</c:v>
                </c:pt>
                <c:pt idx="83">
                  <c:v>37.547708998154619</c:v>
                </c:pt>
                <c:pt idx="84">
                  <c:v>55.216500842164301</c:v>
                </c:pt>
                <c:pt idx="85">
                  <c:v>38.35768586340555</c:v>
                </c:pt>
                <c:pt idx="86">
                  <c:v>55.67711834089188</c:v>
                </c:pt>
                <c:pt idx="87">
                  <c:v>40.691897166687085</c:v>
                </c:pt>
                <c:pt idx="88">
                  <c:v>52.437019801389503</c:v>
                </c:pt>
                <c:pt idx="89">
                  <c:v>50.529055504383578</c:v>
                </c:pt>
                <c:pt idx="90">
                  <c:v>37.26598941007321</c:v>
                </c:pt>
                <c:pt idx="91">
                  <c:v>74.686604222589338</c:v>
                </c:pt>
                <c:pt idx="92">
                  <c:v>75.648174542260179</c:v>
                </c:pt>
                <c:pt idx="93">
                  <c:v>69.609021534793797</c:v>
                </c:pt>
                <c:pt idx="94">
                  <c:v>63.247360528312278</c:v>
                </c:pt>
                <c:pt idx="95">
                  <c:v>89.230514944614171</c:v>
                </c:pt>
                <c:pt idx="96">
                  <c:v>158.6615571605376</c:v>
                </c:pt>
                <c:pt idx="97">
                  <c:v>100.35564167412336</c:v>
                </c:pt>
                <c:pt idx="98">
                  <c:v>102.12518839972275</c:v>
                </c:pt>
                <c:pt idx="99">
                  <c:v>85.41378821909953</c:v>
                </c:pt>
                <c:pt idx="100">
                  <c:v>76.149600867764491</c:v>
                </c:pt>
                <c:pt idx="101">
                  <c:v>84.791446057679863</c:v>
                </c:pt>
                <c:pt idx="102">
                  <c:v>88.709424071736152</c:v>
                </c:pt>
                <c:pt idx="103">
                  <c:v>77.448753728243986</c:v>
                </c:pt>
                <c:pt idx="104">
                  <c:v>160.53418724221501</c:v>
                </c:pt>
                <c:pt idx="105">
                  <c:v>217.31199175716299</c:v>
                </c:pt>
                <c:pt idx="106">
                  <c:v>195.21143705343877</c:v>
                </c:pt>
                <c:pt idx="107">
                  <c:v>145.60888409764809</c:v>
                </c:pt>
                <c:pt idx="108">
                  <c:v>187.90081926970214</c:v>
                </c:pt>
                <c:pt idx="109">
                  <c:v>214.13502754443411</c:v>
                </c:pt>
                <c:pt idx="110">
                  <c:v>162.0978566260664</c:v>
                </c:pt>
                <c:pt idx="111">
                  <c:v>113.05081818122835</c:v>
                </c:pt>
                <c:pt idx="112">
                  <c:v>107.72079040488505</c:v>
                </c:pt>
                <c:pt idx="113">
                  <c:v>90.88646844952973</c:v>
                </c:pt>
                <c:pt idx="114">
                  <c:v>104.99887216637286</c:v>
                </c:pt>
                <c:pt idx="115">
                  <c:v>81.881423029758508</c:v>
                </c:pt>
                <c:pt idx="116">
                  <c:v>77.229768885732511</c:v>
                </c:pt>
                <c:pt idx="117">
                  <c:v>71.232118225199514</c:v>
                </c:pt>
                <c:pt idx="118">
                  <c:v>101.94996894410274</c:v>
                </c:pt>
                <c:pt idx="119">
                  <c:v>110.5395416007122</c:v>
                </c:pt>
                <c:pt idx="120">
                  <c:v>134.17948190634812</c:v>
                </c:pt>
                <c:pt idx="121">
                  <c:v>129.52490779426012</c:v>
                </c:pt>
                <c:pt idx="122">
                  <c:v>95.820793956092032</c:v>
                </c:pt>
                <c:pt idx="123">
                  <c:v>75.016580311758943</c:v>
                </c:pt>
                <c:pt idx="124">
                  <c:v>99.739161580251789</c:v>
                </c:pt>
                <c:pt idx="125">
                  <c:v>113.45925341469562</c:v>
                </c:pt>
                <c:pt idx="126">
                  <c:v>156.10821063376056</c:v>
                </c:pt>
                <c:pt idx="127">
                  <c:v>137.78702419864436</c:v>
                </c:pt>
                <c:pt idx="128">
                  <c:v>180.50025629990793</c:v>
                </c:pt>
                <c:pt idx="129">
                  <c:v>199.72955145472946</c:v>
                </c:pt>
                <c:pt idx="130">
                  <c:v>151.64076192615002</c:v>
                </c:pt>
                <c:pt idx="131">
                  <c:v>137.50471466405924</c:v>
                </c:pt>
                <c:pt idx="132">
                  <c:v>119.63097898078247</c:v>
                </c:pt>
                <c:pt idx="133">
                  <c:v>99.31581681360916</c:v>
                </c:pt>
                <c:pt idx="134">
                  <c:v>120.93153324372516</c:v>
                </c:pt>
                <c:pt idx="135">
                  <c:v>99.550700868521815</c:v>
                </c:pt>
                <c:pt idx="136">
                  <c:v>80.956208723916859</c:v>
                </c:pt>
                <c:pt idx="137">
                  <c:v>108.18152945708729</c:v>
                </c:pt>
                <c:pt idx="138">
                  <c:v>171.19932477233908</c:v>
                </c:pt>
                <c:pt idx="139">
                  <c:v>215.12430490831778</c:v>
                </c:pt>
                <c:pt idx="140">
                  <c:v>189.7194376947046</c:v>
                </c:pt>
                <c:pt idx="141">
                  <c:v>117.90216358552925</c:v>
                </c:pt>
                <c:pt idx="142">
                  <c:v>114.78724950333292</c:v>
                </c:pt>
                <c:pt idx="143">
                  <c:v>155.85505606439301</c:v>
                </c:pt>
                <c:pt idx="144">
                  <c:v>134.62053994083482</c:v>
                </c:pt>
                <c:pt idx="145">
                  <c:v>100.17060446874696</c:v>
                </c:pt>
                <c:pt idx="146">
                  <c:v>77.73001803645117</c:v>
                </c:pt>
                <c:pt idx="147">
                  <c:v>82.540387846345666</c:v>
                </c:pt>
                <c:pt idx="148">
                  <c:v>102.47687377953388</c:v>
                </c:pt>
                <c:pt idx="149">
                  <c:v>147.02948444247156</c:v>
                </c:pt>
                <c:pt idx="150">
                  <c:v>149.46873139485646</c:v>
                </c:pt>
                <c:pt idx="151">
                  <c:v>129.10113015619015</c:v>
                </c:pt>
                <c:pt idx="152">
                  <c:v>140.9128979614342</c:v>
                </c:pt>
                <c:pt idx="153">
                  <c:v>158.68645961101444</c:v>
                </c:pt>
                <c:pt idx="154">
                  <c:v>191.86612225772996</c:v>
                </c:pt>
                <c:pt idx="155">
                  <c:v>193.69687312617626</c:v>
                </c:pt>
                <c:pt idx="156">
                  <c:v>181.28324994668691</c:v>
                </c:pt>
                <c:pt idx="157">
                  <c:v>130.54162126830775</c:v>
                </c:pt>
                <c:pt idx="158">
                  <c:v>127.907071246532</c:v>
                </c:pt>
                <c:pt idx="159">
                  <c:v>77.201711174027736</c:v>
                </c:pt>
                <c:pt idx="160">
                  <c:v>71.645562532799488</c:v>
                </c:pt>
                <c:pt idx="161">
                  <c:v>77.763068487059172</c:v>
                </c:pt>
                <c:pt idx="162">
                  <c:v>86.720341793185582</c:v>
                </c:pt>
                <c:pt idx="163">
                  <c:v>88.397501473752655</c:v>
                </c:pt>
                <c:pt idx="164">
                  <c:v>110.42686351760848</c:v>
                </c:pt>
                <c:pt idx="165">
                  <c:v>177.43455819496083</c:v>
                </c:pt>
                <c:pt idx="166">
                  <c:v>78.708750936587407</c:v>
                </c:pt>
                <c:pt idx="167">
                  <c:v>92.190476522449117</c:v>
                </c:pt>
                <c:pt idx="168">
                  <c:v>94.842905881484441</c:v>
                </c:pt>
                <c:pt idx="169">
                  <c:v>84.191939378596444</c:v>
                </c:pt>
                <c:pt idx="170">
                  <c:v>68.825426007064422</c:v>
                </c:pt>
                <c:pt idx="171">
                  <c:v>55.374436149303108</c:v>
                </c:pt>
                <c:pt idx="172">
                  <c:v>61.992838691724607</c:v>
                </c:pt>
                <c:pt idx="173">
                  <c:v>57.397545431916363</c:v>
                </c:pt>
                <c:pt idx="174">
                  <c:v>70.092057238346413</c:v>
                </c:pt>
                <c:pt idx="175">
                  <c:v>48.060579225711713</c:v>
                </c:pt>
                <c:pt idx="176">
                  <c:v>53.558602702634992</c:v>
                </c:pt>
                <c:pt idx="177">
                  <c:v>63.701237571615337</c:v>
                </c:pt>
                <c:pt idx="178">
                  <c:v>55.980921093589345</c:v>
                </c:pt>
                <c:pt idx="179">
                  <c:v>63.20245802058438</c:v>
                </c:pt>
                <c:pt idx="180">
                  <c:v>75.963947245520345</c:v>
                </c:pt>
                <c:pt idx="181">
                  <c:v>67.14075159199777</c:v>
                </c:pt>
                <c:pt idx="182">
                  <c:v>60.380943778568913</c:v>
                </c:pt>
                <c:pt idx="183">
                  <c:v>63.690886023444932</c:v>
                </c:pt>
                <c:pt idx="184">
                  <c:v>61.543999896236066</c:v>
                </c:pt>
                <c:pt idx="185">
                  <c:v>62.068196055696795</c:v>
                </c:pt>
                <c:pt idx="186">
                  <c:v>64.79266555997971</c:v>
                </c:pt>
                <c:pt idx="187">
                  <c:v>72.44541577592021</c:v>
                </c:pt>
                <c:pt idx="188">
                  <c:v>76.195627944859581</c:v>
                </c:pt>
                <c:pt idx="189">
                  <c:v>61.452784263831113</c:v>
                </c:pt>
                <c:pt idx="190">
                  <c:v>50.416629019050973</c:v>
                </c:pt>
                <c:pt idx="191">
                  <c:v>63.775173077309226</c:v>
                </c:pt>
                <c:pt idx="192">
                  <c:v>71.485654374068517</c:v>
                </c:pt>
                <c:pt idx="193">
                  <c:v>72.258093009331574</c:v>
                </c:pt>
                <c:pt idx="194">
                  <c:v>59.487157757517487</c:v>
                </c:pt>
                <c:pt idx="195">
                  <c:v>48.453439483224514</c:v>
                </c:pt>
                <c:pt idx="196">
                  <c:v>54.393993182034876</c:v>
                </c:pt>
                <c:pt idx="197">
                  <c:v>114.13967987818528</c:v>
                </c:pt>
                <c:pt idx="198">
                  <c:v>89.191743302420718</c:v>
                </c:pt>
                <c:pt idx="199">
                  <c:v>68.530968792793715</c:v>
                </c:pt>
                <c:pt idx="200">
                  <c:v>46.394568212555377</c:v>
                </c:pt>
                <c:pt idx="201">
                  <c:v>65.245052854561663</c:v>
                </c:pt>
                <c:pt idx="202">
                  <c:v>123.15158709686857</c:v>
                </c:pt>
                <c:pt idx="203">
                  <c:v>120.26900688945894</c:v>
                </c:pt>
                <c:pt idx="204">
                  <c:v>132.82057571041153</c:v>
                </c:pt>
                <c:pt idx="205">
                  <c:v>116.90974226378047</c:v>
                </c:pt>
                <c:pt idx="206">
                  <c:v>108.11698657740129</c:v>
                </c:pt>
                <c:pt idx="207">
                  <c:v>92.245735083624325</c:v>
                </c:pt>
                <c:pt idx="208">
                  <c:v>90.457160013340541</c:v>
                </c:pt>
                <c:pt idx="209">
                  <c:v>88.807563968227029</c:v>
                </c:pt>
                <c:pt idx="210">
                  <c:v>93.583274392184933</c:v>
                </c:pt>
                <c:pt idx="211">
                  <c:v>67.299531851640609</c:v>
                </c:pt>
                <c:pt idx="212">
                  <c:v>82.585022722509436</c:v>
                </c:pt>
                <c:pt idx="213">
                  <c:v>68.755130702072634</c:v>
                </c:pt>
                <c:pt idx="214">
                  <c:v>86.42735764823172</c:v>
                </c:pt>
                <c:pt idx="215">
                  <c:v>83.128952143594489</c:v>
                </c:pt>
                <c:pt idx="216">
                  <c:v>108.74666640967412</c:v>
                </c:pt>
                <c:pt idx="217">
                  <c:v>79.5937890902498</c:v>
                </c:pt>
                <c:pt idx="218">
                  <c:v>70.949699884391791</c:v>
                </c:pt>
                <c:pt idx="219">
                  <c:v>84.527300215888175</c:v>
                </c:pt>
                <c:pt idx="220">
                  <c:v>84.422400675303251</c:v>
                </c:pt>
                <c:pt idx="221">
                  <c:v>100.20100237329288</c:v>
                </c:pt>
                <c:pt idx="222">
                  <c:v>93.818995748997139</c:v>
                </c:pt>
                <c:pt idx="223">
                  <c:v>80.298312878356796</c:v>
                </c:pt>
                <c:pt idx="224">
                  <c:v>58.847609678200278</c:v>
                </c:pt>
                <c:pt idx="225">
                  <c:v>84.645191708144338</c:v>
                </c:pt>
                <c:pt idx="226">
                  <c:v>75.276417418476939</c:v>
                </c:pt>
                <c:pt idx="227">
                  <c:v>120.73332914367555</c:v>
                </c:pt>
                <c:pt idx="228">
                  <c:v>139.63097162452621</c:v>
                </c:pt>
                <c:pt idx="229">
                  <c:v>84.20104417053021</c:v>
                </c:pt>
                <c:pt idx="230">
                  <c:v>93.677592273227106</c:v>
                </c:pt>
                <c:pt idx="231">
                  <c:v>73.177263637757207</c:v>
                </c:pt>
                <c:pt idx="232">
                  <c:v>89.299016709057398</c:v>
                </c:pt>
                <c:pt idx="233">
                  <c:v>133.52003274303181</c:v>
                </c:pt>
                <c:pt idx="234">
                  <c:v>90.093108677854147</c:v>
                </c:pt>
                <c:pt idx="235">
                  <c:v>146.15251584546272</c:v>
                </c:pt>
                <c:pt idx="236">
                  <c:v>110.31243803139037</c:v>
                </c:pt>
                <c:pt idx="237">
                  <c:v>92.531950409137195</c:v>
                </c:pt>
                <c:pt idx="238">
                  <c:v>74.593801061291671</c:v>
                </c:pt>
                <c:pt idx="239">
                  <c:v>114.44086874075086</c:v>
                </c:pt>
                <c:pt idx="240">
                  <c:v>100.51835631425217</c:v>
                </c:pt>
                <c:pt idx="241">
                  <c:v>106.00782738327725</c:v>
                </c:pt>
                <c:pt idx="242">
                  <c:v>351.36610488164098</c:v>
                </c:pt>
                <c:pt idx="243">
                  <c:v>503.01225031437338</c:v>
                </c:pt>
                <c:pt idx="244">
                  <c:v>439.91759581646858</c:v>
                </c:pt>
                <c:pt idx="245">
                  <c:v>279.73541621987602</c:v>
                </c:pt>
                <c:pt idx="246">
                  <c:v>331.09464943405902</c:v>
                </c:pt>
                <c:pt idx="247">
                  <c:v>276.84761266858965</c:v>
                </c:pt>
                <c:pt idx="248">
                  <c:v>225.14869148637268</c:v>
                </c:pt>
                <c:pt idx="249">
                  <c:v>255.85702737803041</c:v>
                </c:pt>
                <c:pt idx="250">
                  <c:v>252.11912341294476</c:v>
                </c:pt>
                <c:pt idx="251">
                  <c:v>224.82702331471566</c:v>
                </c:pt>
                <c:pt idx="252">
                  <c:v>207.16441602091035</c:v>
                </c:pt>
                <c:pt idx="253">
                  <c:v>149.32961795122259</c:v>
                </c:pt>
                <c:pt idx="254">
                  <c:v>168.16593870813526</c:v>
                </c:pt>
                <c:pt idx="255">
                  <c:v>117.53562468699027</c:v>
                </c:pt>
                <c:pt idx="256">
                  <c:v>126.39064223184793</c:v>
                </c:pt>
                <c:pt idx="257">
                  <c:v>108.87091252391896</c:v>
                </c:pt>
                <c:pt idx="258">
                  <c:v>125.74884380694481</c:v>
                </c:pt>
                <c:pt idx="259">
                  <c:v>118.45074669706806</c:v>
                </c:pt>
                <c:pt idx="260">
                  <c:v>110.99096304383238</c:v>
                </c:pt>
                <c:pt idx="261">
                  <c:v>103.23313470509028</c:v>
                </c:pt>
                <c:pt idx="262">
                  <c:v>131.5566535675749</c:v>
                </c:pt>
                <c:pt idx="263">
                  <c:v>129.64825777009531</c:v>
                </c:pt>
                <c:pt idx="264">
                  <c:v>134.42490337208406</c:v>
                </c:pt>
                <c:pt idx="265">
                  <c:v>121.04126153139568</c:v>
                </c:pt>
                <c:pt idx="266">
                  <c:v>174.58205613867568</c:v>
                </c:pt>
                <c:pt idx="267">
                  <c:v>129.39132253697946</c:v>
                </c:pt>
                <c:pt idx="268">
                  <c:v>129.40545311113686</c:v>
                </c:pt>
                <c:pt idx="269">
                  <c:v>130.39129959286734</c:v>
                </c:pt>
                <c:pt idx="270">
                  <c:v>138.266430080882</c:v>
                </c:pt>
                <c:pt idx="271">
                  <c:v>109.80401547808252</c:v>
                </c:pt>
                <c:pt idx="272">
                  <c:v>105.26827571547845</c:v>
                </c:pt>
                <c:pt idx="273">
                  <c:v>135.60923526301784</c:v>
                </c:pt>
                <c:pt idx="274">
                  <c:v>139.66450871102722</c:v>
                </c:pt>
                <c:pt idx="275">
                  <c:v>123.42530513490286</c:v>
                </c:pt>
                <c:pt idx="276">
                  <c:v>179.55917994362395</c:v>
                </c:pt>
              </c:numCache>
            </c:numRef>
          </c:val>
          <c:smooth val="0"/>
          <c:extLst>
            <c:ext xmlns:c16="http://schemas.microsoft.com/office/drawing/2014/chart" uri="{C3380CC4-5D6E-409C-BE32-E72D297353CC}">
              <c16:uniqueId val="{00000002-B881-4526-9F86-653CC8B07F3F}"/>
            </c:ext>
          </c:extLst>
        </c:ser>
        <c:ser>
          <c:idx val="3"/>
          <c:order val="3"/>
          <c:spPr>
            <a:ln w="28575" cap="rnd">
              <a:solidFill>
                <a:schemeClr val="accent6">
                  <a:lumMod val="75000"/>
                </a:schemeClr>
              </a:solidFill>
              <a:round/>
            </a:ln>
            <a:effectLst/>
          </c:spPr>
          <c:marker>
            <c:symbol val="circle"/>
            <c:size val="4"/>
            <c:spPr>
              <a:solidFill>
                <a:schemeClr val="accent6">
                  <a:lumMod val="75000"/>
                </a:schemeClr>
              </a:solidFill>
              <a:ln w="9525">
                <a:solidFill>
                  <a:schemeClr val="accent6">
                    <a:lumMod val="75000"/>
                  </a:schemeClr>
                </a:solidFill>
              </a:ln>
              <a:effectLst/>
            </c:spPr>
          </c:marker>
          <c:dPt>
            <c:idx val="246"/>
            <c:marker>
              <c:symbol val="circle"/>
              <c:size val="4"/>
              <c:spPr>
                <a:solidFill>
                  <a:schemeClr val="accent6">
                    <a:lumMod val="75000"/>
                  </a:schemeClr>
                </a:solidFill>
                <a:ln w="9525">
                  <a:solidFill>
                    <a:schemeClr val="accent6">
                      <a:lumMod val="75000"/>
                    </a:schemeClr>
                  </a:solidFill>
                </a:ln>
                <a:effectLst/>
              </c:spPr>
            </c:marker>
            <c:bubble3D val="0"/>
            <c:spPr>
              <a:ln w="28575" cap="rnd">
                <a:solidFill>
                  <a:schemeClr val="accent6">
                    <a:lumMod val="75000"/>
                  </a:schemeClr>
                </a:solidFill>
                <a:round/>
              </a:ln>
              <a:effectLst/>
            </c:spPr>
            <c:extLst>
              <c:ext xmlns:c16="http://schemas.microsoft.com/office/drawing/2014/chart" uri="{C3380CC4-5D6E-409C-BE32-E72D297353CC}">
                <c16:uniqueId val="{00000004-B881-4526-9F86-653CC8B07F3F}"/>
              </c:ext>
            </c:extLst>
          </c:dPt>
          <c:cat>
            <c:numRef>
              <c:f>'Ex2-2000to2023'!$B$2:$B$289</c:f>
              <c:numCache>
                <c:formatCode>[$-409]mmm\-yy;@</c:formatCode>
                <c:ptCount val="288"/>
                <c:pt idx="0" formatCode="0">
                  <c:v>2000</c:v>
                </c:pt>
                <c:pt idx="1">
                  <c:v>36557</c:v>
                </c:pt>
                <c:pt idx="2">
                  <c:v>36586</c:v>
                </c:pt>
                <c:pt idx="3">
                  <c:v>36617</c:v>
                </c:pt>
                <c:pt idx="4">
                  <c:v>36647</c:v>
                </c:pt>
                <c:pt idx="5">
                  <c:v>36678</c:v>
                </c:pt>
                <c:pt idx="6">
                  <c:v>36708</c:v>
                </c:pt>
                <c:pt idx="7">
                  <c:v>36739</c:v>
                </c:pt>
                <c:pt idx="8">
                  <c:v>36770</c:v>
                </c:pt>
                <c:pt idx="9">
                  <c:v>36800</c:v>
                </c:pt>
                <c:pt idx="10">
                  <c:v>36831</c:v>
                </c:pt>
                <c:pt idx="11">
                  <c:v>36861</c:v>
                </c:pt>
                <c:pt idx="12" formatCode="0">
                  <c:v>2001</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formatCode="0">
                  <c:v>2002</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formatCode="0">
                  <c:v>2003</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formatCode="0">
                  <c:v>2004</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formatCode="0">
                  <c:v>2005</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formatCode="0">
                  <c:v>2006</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formatCode="0">
                  <c:v>2007</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formatCode="0">
                  <c:v>2008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formatCode="0">
                  <c:v>2009</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formatCode="0">
                  <c:v>2010</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formatCode="0">
                  <c:v>2011</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formatCode="0">
                  <c:v>2012</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formatCode="0">
                  <c:v>2013</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formatCode="0">
                  <c:v>2014</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formatCode="0">
                  <c:v>2015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formatCode="0">
                  <c:v>2016</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formatCode="0">
                  <c:v>2017</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formatCode="0">
                  <c:v>2018</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formatCode="0">
                  <c:v>2019</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formatCode="0">
                  <c:v>2020</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formatCode="0">
                  <c:v>2021</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formatCode="0">
                  <c:v>2022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formatCode="0">
                  <c:v>2023</c:v>
                </c:pt>
              </c:numCache>
            </c:numRef>
          </c:cat>
          <c:val>
            <c:numRef>
              <c:f>'Ex2-2000to2023'!$D$2:$D$289</c:f>
              <c:numCache>
                <c:formatCode>#,##0.000</c:formatCode>
                <c:ptCount val="28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1</c:v>
                </c:pt>
                <c:pt idx="255">
                  <c:v>1</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numCache>
            </c:numRef>
          </c:val>
          <c:smooth val="0"/>
          <c:extLst>
            <c:ext xmlns:c16="http://schemas.microsoft.com/office/drawing/2014/chart" uri="{C3380CC4-5D6E-409C-BE32-E72D297353CC}">
              <c16:uniqueId val="{00000005-B881-4526-9F86-653CC8B07F3F}"/>
            </c:ext>
          </c:extLst>
        </c:ser>
        <c:dLbls>
          <c:showLegendKey val="0"/>
          <c:showVal val="0"/>
          <c:showCatName val="0"/>
          <c:showSerName val="0"/>
          <c:showPercent val="0"/>
          <c:showBubbleSize val="0"/>
        </c:dLbls>
        <c:marker val="1"/>
        <c:smooth val="0"/>
        <c:axId val="817508112"/>
        <c:axId val="817501056"/>
      </c:lineChart>
      <c:catAx>
        <c:axId val="817508112"/>
        <c:scaling>
          <c:orientation val="minMax"/>
        </c:scaling>
        <c:delete val="0"/>
        <c:axPos val="b"/>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17501056"/>
        <c:crosses val="autoZero"/>
        <c:auto val="1"/>
        <c:lblAlgn val="ctr"/>
        <c:lblOffset val="100"/>
        <c:tickLblSkip val="12"/>
        <c:tickMarkSkip val="12"/>
        <c:noMultiLvlLbl val="0"/>
      </c:catAx>
      <c:valAx>
        <c:axId val="817501056"/>
        <c:scaling>
          <c:orientation val="minMax"/>
          <c:max val="300"/>
          <c:min val="0"/>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800" baseline="0"/>
                  <a:t>Economic Policy Uncertainty Index</a:t>
                </a:r>
              </a:p>
            </c:rich>
          </c:tx>
          <c:layout>
            <c:manualLayout>
              <c:xMode val="edge"/>
              <c:yMode val="edge"/>
              <c:x val="1.9592205233751277E-2"/>
              <c:y val="0.128399796383861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7508112"/>
        <c:crosses val="autoZero"/>
        <c:crossBetween val="between"/>
        <c:majorUnit val="50"/>
        <c:minorUnit val="25"/>
      </c:valAx>
      <c:valAx>
        <c:axId val="8175045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17503016"/>
        <c:crosses val="max"/>
        <c:crossBetween val="between"/>
      </c:valAx>
      <c:dateAx>
        <c:axId val="817503016"/>
        <c:scaling>
          <c:orientation val="minMax"/>
        </c:scaling>
        <c:delete val="1"/>
        <c:axPos val="b"/>
        <c:numFmt formatCode="0" sourceLinked="1"/>
        <c:majorTickMark val="out"/>
        <c:minorTickMark val="none"/>
        <c:tickLblPos val="nextTo"/>
        <c:crossAx val="817504584"/>
        <c:crosses val="autoZero"/>
        <c:auto val="0"/>
        <c:lblOffset val="100"/>
        <c:baseTimeUnit val="days"/>
      </c:dateAx>
      <c:spPr>
        <a:noFill/>
        <a:ln cmpd="sng">
          <a:solidFill>
            <a:schemeClr val="accent1">
              <a:lumMod val="7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7F454-E507-4C11-8B90-E95FDAE93FE1}"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47AAB-DFD0-4A89-8A1A-3CB968A25196}" type="slidenum">
              <a:rPr lang="en-US" smtClean="0"/>
              <a:t>‹#›</a:t>
            </a:fld>
            <a:endParaRPr lang="en-US"/>
          </a:p>
        </p:txBody>
      </p:sp>
    </p:spTree>
    <p:extLst>
      <p:ext uri="{BB962C8B-B14F-4D97-AF65-F5344CB8AC3E}">
        <p14:creationId xmlns:p14="http://schemas.microsoft.com/office/powerpoint/2010/main" val="116845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defRPr>
            </a:lvl1pPr>
            <a:lvl2pPr marL="769938" indent="-295275" defTabSz="957263">
              <a:spcBef>
                <a:spcPct val="30000"/>
              </a:spcBef>
              <a:defRPr sz="1200">
                <a:solidFill>
                  <a:schemeClr val="tx1"/>
                </a:solidFill>
                <a:latin typeface="Arial" panose="020B0604020202020204" pitchFamily="34" charset="0"/>
              </a:defRPr>
            </a:lvl2pPr>
            <a:lvl3pPr marL="1184275" indent="-236538" defTabSz="957263">
              <a:spcBef>
                <a:spcPct val="30000"/>
              </a:spcBef>
              <a:defRPr sz="1200">
                <a:solidFill>
                  <a:schemeClr val="tx1"/>
                </a:solidFill>
                <a:latin typeface="Arial" panose="020B0604020202020204" pitchFamily="34" charset="0"/>
              </a:defRPr>
            </a:lvl3pPr>
            <a:lvl4pPr marL="1658938" indent="-236538" defTabSz="957263">
              <a:spcBef>
                <a:spcPct val="30000"/>
              </a:spcBef>
              <a:defRPr sz="1200">
                <a:solidFill>
                  <a:schemeClr val="tx1"/>
                </a:solidFill>
                <a:latin typeface="Arial" panose="020B0604020202020204" pitchFamily="34" charset="0"/>
              </a:defRPr>
            </a:lvl4pPr>
            <a:lvl5pPr marL="2133600" indent="-236538" defTabSz="957263">
              <a:spcBef>
                <a:spcPct val="30000"/>
              </a:spcBef>
              <a:defRPr sz="1200">
                <a:solidFill>
                  <a:schemeClr val="tx1"/>
                </a:solidFill>
                <a:latin typeface="Arial" panose="020B0604020202020204" pitchFamily="34" charset="0"/>
              </a:defRPr>
            </a:lvl5pPr>
            <a:lvl6pPr marL="2590800" indent="-236538" defTabSz="957263" eaLnBrk="0" fontAlgn="base" hangingPunct="0">
              <a:spcBef>
                <a:spcPct val="30000"/>
              </a:spcBef>
              <a:spcAft>
                <a:spcPct val="0"/>
              </a:spcAft>
              <a:defRPr sz="1200">
                <a:solidFill>
                  <a:schemeClr val="tx1"/>
                </a:solidFill>
                <a:latin typeface="Arial" panose="020B0604020202020204" pitchFamily="34" charset="0"/>
              </a:defRPr>
            </a:lvl6pPr>
            <a:lvl7pPr marL="3048000" indent="-236538" defTabSz="957263" eaLnBrk="0" fontAlgn="base" hangingPunct="0">
              <a:spcBef>
                <a:spcPct val="30000"/>
              </a:spcBef>
              <a:spcAft>
                <a:spcPct val="0"/>
              </a:spcAft>
              <a:defRPr sz="1200">
                <a:solidFill>
                  <a:schemeClr val="tx1"/>
                </a:solidFill>
                <a:latin typeface="Arial" panose="020B0604020202020204" pitchFamily="34" charset="0"/>
              </a:defRPr>
            </a:lvl7pPr>
            <a:lvl8pPr marL="3505200" indent="-236538" defTabSz="957263" eaLnBrk="0" fontAlgn="base" hangingPunct="0">
              <a:spcBef>
                <a:spcPct val="30000"/>
              </a:spcBef>
              <a:spcAft>
                <a:spcPct val="0"/>
              </a:spcAft>
              <a:defRPr sz="1200">
                <a:solidFill>
                  <a:schemeClr val="tx1"/>
                </a:solidFill>
                <a:latin typeface="Arial" panose="020B0604020202020204" pitchFamily="34" charset="0"/>
              </a:defRPr>
            </a:lvl8pPr>
            <a:lvl9pPr marL="3962400" indent="-236538" defTabSz="9572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C7204-EB80-4C7A-A7A9-CAE20555D0D7}" type="slidenum">
              <a:rPr lang="en-US" altLang="en-US" smtClean="0"/>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700">
              <a:latin typeface="Arial" panose="020B0604020202020204" pitchFamily="34" charset="0"/>
            </a:endParaRPr>
          </a:p>
        </p:txBody>
      </p:sp>
    </p:spTree>
    <p:extLst>
      <p:ext uri="{BB962C8B-B14F-4D97-AF65-F5344CB8AC3E}">
        <p14:creationId xmlns:p14="http://schemas.microsoft.com/office/powerpoint/2010/main" val="188926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10</a:t>
            </a:fld>
            <a:endParaRPr lang="en-US"/>
          </a:p>
        </p:txBody>
      </p:sp>
    </p:spTree>
    <p:extLst>
      <p:ext uri="{BB962C8B-B14F-4D97-AF65-F5344CB8AC3E}">
        <p14:creationId xmlns:p14="http://schemas.microsoft.com/office/powerpoint/2010/main" val="81079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11</a:t>
            </a:fld>
            <a:endParaRPr lang="en-US"/>
          </a:p>
        </p:txBody>
      </p:sp>
    </p:spTree>
    <p:extLst>
      <p:ext uri="{BB962C8B-B14F-4D97-AF65-F5344CB8AC3E}">
        <p14:creationId xmlns:p14="http://schemas.microsoft.com/office/powerpoint/2010/main" val="1426928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12</a:t>
            </a:fld>
            <a:endParaRPr lang="en-US"/>
          </a:p>
        </p:txBody>
      </p:sp>
    </p:spTree>
    <p:extLst>
      <p:ext uri="{BB962C8B-B14F-4D97-AF65-F5344CB8AC3E}">
        <p14:creationId xmlns:p14="http://schemas.microsoft.com/office/powerpoint/2010/main" val="135790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13</a:t>
            </a:fld>
            <a:endParaRPr lang="en-US"/>
          </a:p>
        </p:txBody>
      </p:sp>
    </p:spTree>
    <p:extLst>
      <p:ext uri="{BB962C8B-B14F-4D97-AF65-F5344CB8AC3E}">
        <p14:creationId xmlns:p14="http://schemas.microsoft.com/office/powerpoint/2010/main" val="213698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14</a:t>
            </a:fld>
            <a:endParaRPr lang="en-US"/>
          </a:p>
        </p:txBody>
      </p:sp>
    </p:spTree>
    <p:extLst>
      <p:ext uri="{BB962C8B-B14F-4D97-AF65-F5344CB8AC3E}">
        <p14:creationId xmlns:p14="http://schemas.microsoft.com/office/powerpoint/2010/main" val="87572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E71D7-AEF7-4C96-A7BF-F048F4AA0952}" type="slidenum">
              <a:rPr lang="en-US" smtClean="0"/>
              <a:pPr/>
              <a:t>15</a:t>
            </a:fld>
            <a:endParaRPr lang="en-US"/>
          </a:p>
        </p:txBody>
      </p:sp>
    </p:spTree>
    <p:extLst>
      <p:ext uri="{BB962C8B-B14F-4D97-AF65-F5344CB8AC3E}">
        <p14:creationId xmlns:p14="http://schemas.microsoft.com/office/powerpoint/2010/main" val="259702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16</a:t>
            </a:fld>
            <a:endParaRPr lang="en-US"/>
          </a:p>
        </p:txBody>
      </p:sp>
    </p:spTree>
    <p:extLst>
      <p:ext uri="{BB962C8B-B14F-4D97-AF65-F5344CB8AC3E}">
        <p14:creationId xmlns:p14="http://schemas.microsoft.com/office/powerpoint/2010/main" val="57967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17</a:t>
            </a:fld>
            <a:endParaRPr lang="en-US"/>
          </a:p>
        </p:txBody>
      </p:sp>
    </p:spTree>
    <p:extLst>
      <p:ext uri="{BB962C8B-B14F-4D97-AF65-F5344CB8AC3E}">
        <p14:creationId xmlns:p14="http://schemas.microsoft.com/office/powerpoint/2010/main" val="388833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18</a:t>
            </a:fld>
            <a:endParaRPr lang="en-US"/>
          </a:p>
        </p:txBody>
      </p:sp>
    </p:spTree>
    <p:extLst>
      <p:ext uri="{BB962C8B-B14F-4D97-AF65-F5344CB8AC3E}">
        <p14:creationId xmlns:p14="http://schemas.microsoft.com/office/powerpoint/2010/main" val="370541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19</a:t>
            </a:fld>
            <a:endParaRPr lang="en-US"/>
          </a:p>
        </p:txBody>
      </p:sp>
    </p:spTree>
    <p:extLst>
      <p:ext uri="{BB962C8B-B14F-4D97-AF65-F5344CB8AC3E}">
        <p14:creationId xmlns:p14="http://schemas.microsoft.com/office/powerpoint/2010/main" val="343045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2</a:t>
            </a:fld>
            <a:endParaRPr lang="en-US"/>
          </a:p>
        </p:txBody>
      </p:sp>
    </p:spTree>
    <p:extLst>
      <p:ext uri="{BB962C8B-B14F-4D97-AF65-F5344CB8AC3E}">
        <p14:creationId xmlns:p14="http://schemas.microsoft.com/office/powerpoint/2010/main" val="198060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3</a:t>
            </a:fld>
            <a:endParaRPr lang="en-US"/>
          </a:p>
        </p:txBody>
      </p:sp>
    </p:spTree>
    <p:extLst>
      <p:ext uri="{BB962C8B-B14F-4D97-AF65-F5344CB8AC3E}">
        <p14:creationId xmlns:p14="http://schemas.microsoft.com/office/powerpoint/2010/main" val="207063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4</a:t>
            </a:fld>
            <a:endParaRPr lang="en-US"/>
          </a:p>
        </p:txBody>
      </p:sp>
    </p:spTree>
    <p:extLst>
      <p:ext uri="{BB962C8B-B14F-4D97-AF65-F5344CB8AC3E}">
        <p14:creationId xmlns:p14="http://schemas.microsoft.com/office/powerpoint/2010/main" val="26649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5</a:t>
            </a:fld>
            <a:endParaRPr lang="en-US"/>
          </a:p>
        </p:txBody>
      </p:sp>
    </p:spTree>
    <p:extLst>
      <p:ext uri="{BB962C8B-B14F-4D97-AF65-F5344CB8AC3E}">
        <p14:creationId xmlns:p14="http://schemas.microsoft.com/office/powerpoint/2010/main" val="417032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6</a:t>
            </a:fld>
            <a:endParaRPr lang="en-US"/>
          </a:p>
        </p:txBody>
      </p:sp>
    </p:spTree>
    <p:extLst>
      <p:ext uri="{BB962C8B-B14F-4D97-AF65-F5344CB8AC3E}">
        <p14:creationId xmlns:p14="http://schemas.microsoft.com/office/powerpoint/2010/main" val="352749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7</a:t>
            </a:fld>
            <a:endParaRPr lang="en-US"/>
          </a:p>
        </p:txBody>
      </p:sp>
    </p:spTree>
    <p:extLst>
      <p:ext uri="{BB962C8B-B14F-4D97-AF65-F5344CB8AC3E}">
        <p14:creationId xmlns:p14="http://schemas.microsoft.com/office/powerpoint/2010/main" val="132257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8</a:t>
            </a:fld>
            <a:endParaRPr lang="en-US"/>
          </a:p>
        </p:txBody>
      </p:sp>
    </p:spTree>
    <p:extLst>
      <p:ext uri="{BB962C8B-B14F-4D97-AF65-F5344CB8AC3E}">
        <p14:creationId xmlns:p14="http://schemas.microsoft.com/office/powerpoint/2010/main" val="224176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71D7-AEF7-4C96-A7BF-F048F4AA0952}" type="slidenum">
              <a:rPr lang="en-US" smtClean="0"/>
              <a:pPr/>
              <a:t>9</a:t>
            </a:fld>
            <a:endParaRPr lang="en-US"/>
          </a:p>
        </p:txBody>
      </p:sp>
    </p:spTree>
    <p:extLst>
      <p:ext uri="{BB962C8B-B14F-4D97-AF65-F5344CB8AC3E}">
        <p14:creationId xmlns:p14="http://schemas.microsoft.com/office/powerpoint/2010/main" val="3329284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twitter.com/actresearch" TargetMode="External"/><Relationship Id="rId3" Type="http://schemas.openxmlformats.org/officeDocument/2006/relationships/hyperlink" Target="mailto:trucks@actresearch.net" TargetMode="External"/><Relationship Id="rId7"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s://www.linkedin.com/company/act-research-co-llc/?viewAsMember=true"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medium.com/@actresearch" TargetMode="External"/><Relationship Id="rId4" Type="http://schemas.openxmlformats.org/officeDocument/2006/relationships/hyperlink" Target="https://www.facebook.com/actresearch/" TargetMode="External"/><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E52863-4766-0FCA-86AC-BB77A96E4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FECBFE-06E3-483B-AACC-2FD94EB16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EFB6B0-1A80-413C-85E1-B4FCD4B19F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A23B086-1F07-4660-A15C-E3C2BC7EFE7C}"/>
              </a:ext>
            </a:extLst>
          </p:cNvPr>
          <p:cNvSpPr>
            <a:spLocks noGrp="1"/>
          </p:cNvSpPr>
          <p:nvPr>
            <p:ph type="ftr" sz="quarter" idx="11"/>
          </p:nvPr>
        </p:nvSpPr>
        <p:spPr>
          <a:xfrm>
            <a:off x="838200" y="6356346"/>
            <a:ext cx="4114800" cy="365125"/>
          </a:xfrm>
          <a:prstGeom prst="rect">
            <a:avLst/>
          </a:prstGeom>
        </p:spPr>
        <p:txBody>
          <a:bodyPr/>
          <a:lstStyle>
            <a:lvl1pPr>
              <a:defRPr>
                <a:solidFill>
                  <a:schemeClr val="tx1"/>
                </a:solidFill>
              </a:defRPr>
            </a:lvl1pPr>
          </a:lstStyle>
          <a:p>
            <a:r>
              <a:rPr lang="en-US"/>
              <a:t>Name Location Date</a:t>
            </a:r>
            <a:endParaRPr lang="en-US" dirty="0"/>
          </a:p>
        </p:txBody>
      </p:sp>
      <p:sp>
        <p:nvSpPr>
          <p:cNvPr id="6" name="Slide Number Placeholder 5">
            <a:extLst>
              <a:ext uri="{FF2B5EF4-FFF2-40B4-BE49-F238E27FC236}">
                <a16:creationId xmlns:a16="http://schemas.microsoft.com/office/drawing/2014/main" id="{2FD5BB42-CF7A-4BAE-858E-5292CD945980}"/>
              </a:ext>
            </a:extLst>
          </p:cNvPr>
          <p:cNvSpPr>
            <a:spLocks noGrp="1"/>
          </p:cNvSpPr>
          <p:nvPr>
            <p:ph type="sldNum" sz="quarter" idx="12"/>
          </p:nvPr>
        </p:nvSpPr>
        <p:spPr/>
        <p:txBody>
          <a:bodyPr/>
          <a:lstStyle>
            <a:lvl1pPr>
              <a:defRPr>
                <a:solidFill>
                  <a:schemeClr val="tx1"/>
                </a:solidFill>
              </a:defRPr>
            </a:lvl1pPr>
          </a:lstStyle>
          <a:p>
            <a:fld id="{AD1C7C9C-A8A7-4860-849A-CE09E098F004}" type="slidenum">
              <a:rPr lang="en-US" smtClean="0"/>
              <a:pPr/>
              <a:t>‹#›</a:t>
            </a:fld>
            <a:endParaRPr lang="en-US" dirty="0"/>
          </a:p>
        </p:txBody>
      </p:sp>
    </p:spTree>
    <p:extLst>
      <p:ext uri="{BB962C8B-B14F-4D97-AF65-F5344CB8AC3E}">
        <p14:creationId xmlns:p14="http://schemas.microsoft.com/office/powerpoint/2010/main" val="317291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78FF82-930D-C65D-90FA-7DA4AA3E3C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970406-888D-4554-B4E3-CABB685510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49BB18-A1B2-4DCE-9279-54A6221AF5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2A78D10-33BA-4CB9-8A7B-57E01088451C}"/>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9" name="Footer Placeholder 4">
            <a:extLst>
              <a:ext uri="{FF2B5EF4-FFF2-40B4-BE49-F238E27FC236}">
                <a16:creationId xmlns:a16="http://schemas.microsoft.com/office/drawing/2014/main" id="{C4C3ADDB-3BFC-41FA-A4F6-7851019AFB3F}"/>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103653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64E4F-1D3E-7011-725E-4A7EAE008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6A2656C4-9B98-4AD2-BABC-A7467A2DDD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EE0CA5-689A-4785-9D74-712ABB4823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341E6C6-9AD7-498B-B208-2532BFD6172C}"/>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9" name="Footer Placeholder 4">
            <a:extLst>
              <a:ext uri="{FF2B5EF4-FFF2-40B4-BE49-F238E27FC236}">
                <a16:creationId xmlns:a16="http://schemas.microsoft.com/office/drawing/2014/main" id="{1A5219A0-6214-4350-9143-06608CC2AEE3}"/>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200788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107DEF-6880-9BA5-042D-519AD7264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A2B8F1CE-0D32-45E0-85EC-EFCD9877727E}"/>
              </a:ext>
            </a:extLst>
          </p:cNvPr>
          <p:cNvSpPr>
            <a:spLocks noGrp="1"/>
          </p:cNvSpPr>
          <p:nvPr>
            <p:ph type="ftr" sz="quarter" idx="10"/>
          </p:nvPr>
        </p:nvSpPr>
        <p:spPr>
          <a:xfrm>
            <a:off x="838200" y="6347068"/>
            <a:ext cx="3390900" cy="484553"/>
          </a:xfrm>
        </p:spPr>
        <p:txBody>
          <a:bodyPr/>
          <a:lstStyle>
            <a:lvl1pPr>
              <a:defRPr>
                <a:solidFill>
                  <a:schemeClr val="bg1"/>
                </a:solidFill>
              </a:defRPr>
            </a:lvl1pPr>
          </a:lstStyle>
          <a:p>
            <a:r>
              <a:rPr lang="en-US" dirty="0"/>
              <a:t>Name</a:t>
            </a:r>
          </a:p>
          <a:p>
            <a:r>
              <a:rPr lang="en-US" dirty="0"/>
              <a:t>Location</a:t>
            </a:r>
          </a:p>
          <a:p>
            <a:r>
              <a:rPr lang="en-US" dirty="0"/>
              <a:t>Date</a:t>
            </a:r>
          </a:p>
        </p:txBody>
      </p:sp>
      <p:sp>
        <p:nvSpPr>
          <p:cNvPr id="4" name="Slide Number Placeholder 3">
            <a:extLst>
              <a:ext uri="{FF2B5EF4-FFF2-40B4-BE49-F238E27FC236}">
                <a16:creationId xmlns:a16="http://schemas.microsoft.com/office/drawing/2014/main" id="{206B85C3-A225-48A8-A667-4C5CE88520BF}"/>
              </a:ext>
            </a:extLst>
          </p:cNvPr>
          <p:cNvSpPr>
            <a:spLocks noGrp="1"/>
          </p:cNvSpPr>
          <p:nvPr>
            <p:ph type="sldNum" sz="quarter" idx="11"/>
          </p:nvPr>
        </p:nvSpPr>
        <p:spPr/>
        <p:txBody>
          <a:bodyPr/>
          <a:lstStyle>
            <a:lvl1pPr>
              <a:defRPr>
                <a:solidFill>
                  <a:schemeClr val="bg1"/>
                </a:solidFill>
              </a:defRPr>
            </a:lvl1pPr>
          </a:lstStyle>
          <a:p>
            <a:fld id="{AD1C7C9C-A8A7-4860-849A-CE09E098F004}" type="slidenum">
              <a:rPr lang="en-US" smtClean="0"/>
              <a:pPr/>
              <a:t>‹#›</a:t>
            </a:fld>
            <a:endParaRPr lang="en-US" dirty="0"/>
          </a:p>
        </p:txBody>
      </p:sp>
    </p:spTree>
    <p:extLst>
      <p:ext uri="{BB962C8B-B14F-4D97-AF65-F5344CB8AC3E}">
        <p14:creationId xmlns:p14="http://schemas.microsoft.com/office/powerpoint/2010/main" val="141843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8622E-1EB7-761D-79D6-3F9CF5AA0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73C28A-6E1C-4F88-B2D1-820609D428A7}"/>
              </a:ext>
            </a:extLst>
          </p:cNvPr>
          <p:cNvSpPr>
            <a:spLocks noGrp="1"/>
          </p:cNvSpPr>
          <p:nvPr>
            <p:ph type="title"/>
          </p:nvPr>
        </p:nvSpPr>
        <p:spPr>
          <a:xfrm>
            <a:off x="838200" y="1189831"/>
            <a:ext cx="10515600" cy="1325563"/>
          </a:xfrm>
        </p:spPr>
        <p:txBody>
          <a:bodyPr>
            <a:normAutofit/>
          </a:bodyPr>
          <a:lstStyle>
            <a:lvl1pPr algn="ctr">
              <a:defRPr sz="4000">
                <a:latin typeface="+mj-lt"/>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E8D205E-89C9-4154-90E3-2FC20DB094C3}"/>
              </a:ext>
            </a:extLst>
          </p:cNvPr>
          <p:cNvSpPr>
            <a:spLocks noGrp="1"/>
          </p:cNvSpPr>
          <p:nvPr>
            <p:ph type="ftr" sz="quarter" idx="10"/>
          </p:nvPr>
        </p:nvSpPr>
        <p:spPr>
          <a:xfrm>
            <a:off x="838200" y="6347068"/>
            <a:ext cx="3390900" cy="484553"/>
          </a:xfrm>
        </p:spPr>
        <p:txBody>
          <a:bodyPr/>
          <a:lstStyle>
            <a:lvl1pPr>
              <a:defRPr>
                <a:solidFill>
                  <a:schemeClr val="bg1"/>
                </a:solidFill>
              </a:defRPr>
            </a:lvl1pPr>
          </a:lstStyle>
          <a:p>
            <a:r>
              <a:rPr lang="en-US" dirty="0"/>
              <a:t>Name</a:t>
            </a:r>
          </a:p>
          <a:p>
            <a:r>
              <a:rPr lang="en-US" dirty="0"/>
              <a:t>Location</a:t>
            </a:r>
          </a:p>
          <a:p>
            <a:r>
              <a:rPr lang="en-US" dirty="0"/>
              <a:t>Date</a:t>
            </a:r>
          </a:p>
        </p:txBody>
      </p:sp>
      <p:sp>
        <p:nvSpPr>
          <p:cNvPr id="4" name="Slide Number Placeholder 3">
            <a:extLst>
              <a:ext uri="{FF2B5EF4-FFF2-40B4-BE49-F238E27FC236}">
                <a16:creationId xmlns:a16="http://schemas.microsoft.com/office/drawing/2014/main" id="{913EC896-E591-4CD8-9C82-1C6722252F61}"/>
              </a:ext>
            </a:extLst>
          </p:cNvPr>
          <p:cNvSpPr>
            <a:spLocks noGrp="1"/>
          </p:cNvSpPr>
          <p:nvPr>
            <p:ph type="sldNum" sz="quarter" idx="11"/>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7" name="TextBox 6">
            <a:extLst>
              <a:ext uri="{FF2B5EF4-FFF2-40B4-BE49-F238E27FC236}">
                <a16:creationId xmlns:a16="http://schemas.microsoft.com/office/drawing/2014/main" id="{88B49273-076C-409E-99D8-13865240C3D3}"/>
              </a:ext>
            </a:extLst>
          </p:cNvPr>
          <p:cNvSpPr txBox="1"/>
          <p:nvPr userDrawn="1"/>
        </p:nvSpPr>
        <p:spPr>
          <a:xfrm>
            <a:off x="4290646" y="4761115"/>
            <a:ext cx="3464169" cy="1169551"/>
          </a:xfrm>
          <a:prstGeom prst="rect">
            <a:avLst/>
          </a:prstGeom>
          <a:noFill/>
        </p:spPr>
        <p:txBody>
          <a:bodyPr wrap="square" rtlCol="0">
            <a:spAutoFit/>
          </a:bodyPr>
          <a:lstStyle/>
          <a:p>
            <a:pPr algn="ctr"/>
            <a:r>
              <a:rPr lang="en-US" sz="1400" dirty="0">
                <a:latin typeface="Montserrat Medium" panose="00000600000000000000" pitchFamily="50" charset="0"/>
              </a:rPr>
              <a:t>4440 Middle Road</a:t>
            </a:r>
          </a:p>
          <a:p>
            <a:pPr algn="ctr"/>
            <a:r>
              <a:rPr lang="en-US" sz="1400" dirty="0">
                <a:latin typeface="Montserrat Medium" panose="00000600000000000000" pitchFamily="50" charset="0"/>
              </a:rPr>
              <a:t>Columbus, IN 47203</a:t>
            </a:r>
          </a:p>
          <a:p>
            <a:pPr algn="ctr"/>
            <a:r>
              <a:rPr lang="en-US" sz="1400" dirty="0">
                <a:latin typeface="Montserrat Medium" panose="00000600000000000000" pitchFamily="50" charset="0"/>
              </a:rPr>
              <a:t>actresearch.net</a:t>
            </a:r>
          </a:p>
          <a:p>
            <a:pPr algn="ctr"/>
            <a:r>
              <a:rPr lang="en-US" sz="1400" dirty="0">
                <a:latin typeface="Montserrat Medium" panose="00000600000000000000" pitchFamily="50" charset="0"/>
                <a:hlinkClick r:id="rId3"/>
              </a:rPr>
              <a:t>trucks@actresearch.net</a:t>
            </a:r>
            <a:endParaRPr lang="en-US" sz="1400" dirty="0">
              <a:latin typeface="Montserrat Medium" panose="00000600000000000000" pitchFamily="50" charset="0"/>
            </a:endParaRPr>
          </a:p>
          <a:p>
            <a:pPr algn="ctr"/>
            <a:r>
              <a:rPr lang="en-US" sz="1400" dirty="0">
                <a:latin typeface="Montserrat Medium" panose="00000600000000000000" pitchFamily="50" charset="0"/>
              </a:rPr>
              <a:t>812.379.2085</a:t>
            </a:r>
          </a:p>
        </p:txBody>
      </p:sp>
      <p:pic>
        <p:nvPicPr>
          <p:cNvPr id="9" name="Picture 8">
            <a:hlinkClick r:id="rId4"/>
            <a:extLst>
              <a:ext uri="{FF2B5EF4-FFF2-40B4-BE49-F238E27FC236}">
                <a16:creationId xmlns:a16="http://schemas.microsoft.com/office/drawing/2014/main" id="{3C1F457C-E5E0-4188-8CFD-9D55A180DB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40474" y="5835637"/>
            <a:ext cx="571500" cy="571500"/>
          </a:xfrm>
          <a:prstGeom prst="rect">
            <a:avLst/>
          </a:prstGeom>
        </p:spPr>
      </p:pic>
      <p:pic>
        <p:nvPicPr>
          <p:cNvPr id="11" name="Picture 10">
            <a:hlinkClick r:id="rId6"/>
            <a:extLst>
              <a:ext uri="{FF2B5EF4-FFF2-40B4-BE49-F238E27FC236}">
                <a16:creationId xmlns:a16="http://schemas.microsoft.com/office/drawing/2014/main" id="{6FF52681-1D91-4455-8643-E6790DAD52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05001" y="5790210"/>
            <a:ext cx="678473" cy="678473"/>
          </a:xfrm>
          <a:prstGeom prst="rect">
            <a:avLst/>
          </a:prstGeom>
        </p:spPr>
      </p:pic>
      <p:pic>
        <p:nvPicPr>
          <p:cNvPr id="13" name="Picture 12">
            <a:hlinkClick r:id="rId8"/>
            <a:extLst>
              <a:ext uri="{FF2B5EF4-FFF2-40B4-BE49-F238E27FC236}">
                <a16:creationId xmlns:a16="http://schemas.microsoft.com/office/drawing/2014/main" id="{2449B730-B9F6-4219-8126-BB905A68C7E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819134" y="5889545"/>
            <a:ext cx="833023" cy="484846"/>
          </a:xfrm>
          <a:prstGeom prst="rect">
            <a:avLst/>
          </a:prstGeom>
        </p:spPr>
      </p:pic>
      <p:pic>
        <p:nvPicPr>
          <p:cNvPr id="17" name="Picture 16">
            <a:hlinkClick r:id="rId10"/>
            <a:extLst>
              <a:ext uri="{FF2B5EF4-FFF2-40B4-BE49-F238E27FC236}">
                <a16:creationId xmlns:a16="http://schemas.microsoft.com/office/drawing/2014/main" id="{983CCE4C-36A0-42DD-9438-9E1A3359460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548001" y="5930666"/>
            <a:ext cx="381441" cy="381441"/>
          </a:xfrm>
          <a:prstGeom prst="rect">
            <a:avLst/>
          </a:prstGeom>
        </p:spPr>
      </p:pic>
    </p:spTree>
    <p:extLst>
      <p:ext uri="{BB962C8B-B14F-4D97-AF65-F5344CB8AC3E}">
        <p14:creationId xmlns:p14="http://schemas.microsoft.com/office/powerpoint/2010/main" val="24926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A89F25-576F-0E34-19E5-3A5A32B78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48EE06-009C-47AE-BD74-BCA5476B4C36}"/>
              </a:ext>
            </a:extLst>
          </p:cNvPr>
          <p:cNvSpPr>
            <a:spLocks noGrp="1"/>
          </p:cNvSpPr>
          <p:nvPr>
            <p:ph type="title"/>
          </p:nvPr>
        </p:nvSpPr>
        <p:spPr>
          <a:xfrm>
            <a:off x="0" y="136525"/>
            <a:ext cx="10515600"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05BC4B-86B0-4FD0-A2E2-D84A6CEC4316}"/>
              </a:ext>
            </a:extLst>
          </p:cNvPr>
          <p:cNvSpPr>
            <a:spLocks noGrp="1"/>
          </p:cNvSpPr>
          <p:nvPr>
            <p:ph idx="1"/>
          </p:nvPr>
        </p:nvSpPr>
        <p:spPr>
          <a:xfrm>
            <a:off x="169981" y="1917638"/>
            <a:ext cx="11840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A25FEFB-4473-475D-8E94-063E46D81F40}"/>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9" name="Footer Placeholder 4">
            <a:extLst>
              <a:ext uri="{FF2B5EF4-FFF2-40B4-BE49-F238E27FC236}">
                <a16:creationId xmlns:a16="http://schemas.microsoft.com/office/drawing/2014/main" id="{D2C3B44F-7161-49A2-96A0-D5744A3D44A4}"/>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166076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D69370-A7F8-9096-F283-4E3471638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62032A-11D9-4482-986A-DBD1C7392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E645E1-B836-459C-A519-FA426397A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5DF203-54A7-4A16-AE4E-A88990C962C2}"/>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7" name="Footer Placeholder 4">
            <a:extLst>
              <a:ext uri="{FF2B5EF4-FFF2-40B4-BE49-F238E27FC236}">
                <a16:creationId xmlns:a16="http://schemas.microsoft.com/office/drawing/2014/main" id="{7478094F-4879-4427-A336-CFABFEE32067}"/>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333821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9EFE94-FF88-4F68-A9C0-944CF01C3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254F7E5-B59D-4EC7-A987-F0533B5BE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447333-5FDB-4EBF-89CF-EEC365682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D200BC-2BA9-4FC6-B713-2066B0430146}"/>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10" name="Footer Placeholder 4">
            <a:extLst>
              <a:ext uri="{FF2B5EF4-FFF2-40B4-BE49-F238E27FC236}">
                <a16:creationId xmlns:a16="http://schemas.microsoft.com/office/drawing/2014/main" id="{A2F36854-E9F5-43FF-B3C3-3FEF330A5D2F}"/>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
        <p:nvSpPr>
          <p:cNvPr id="8" name="Title 1">
            <a:extLst>
              <a:ext uri="{FF2B5EF4-FFF2-40B4-BE49-F238E27FC236}">
                <a16:creationId xmlns:a16="http://schemas.microsoft.com/office/drawing/2014/main" id="{E74C5EB5-33A5-4F8D-8563-B290BA95AFDD}"/>
              </a:ext>
            </a:extLst>
          </p:cNvPr>
          <p:cNvSpPr>
            <a:spLocks noGrp="1"/>
          </p:cNvSpPr>
          <p:nvPr>
            <p:ph type="title"/>
          </p:nvPr>
        </p:nvSpPr>
        <p:spPr>
          <a:xfrm>
            <a:off x="0" y="136525"/>
            <a:ext cx="10515600"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1306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1411A5-BD9A-BB52-FDBE-B6CA6103B5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C7DB272-BCEB-4692-B2BF-04E2FFFF0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36C74-FE5F-40C7-AE43-A194449FA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C5801D-6D15-4E62-A0C8-D4F3C0A62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78ABB-DF20-46E3-9ED6-41FB4E1893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EF982FE-4076-489F-B052-3DD49F6149B4}"/>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12" name="Footer Placeholder 4">
            <a:extLst>
              <a:ext uri="{FF2B5EF4-FFF2-40B4-BE49-F238E27FC236}">
                <a16:creationId xmlns:a16="http://schemas.microsoft.com/office/drawing/2014/main" id="{8CFBC1AC-8B2C-4BD4-8A52-5B03D80E2D65}"/>
              </a:ext>
            </a:extLst>
          </p:cNvPr>
          <p:cNvSpPr>
            <a:spLocks noGrp="1"/>
          </p:cNvSpPr>
          <p:nvPr>
            <p:ph type="ftr" sz="quarter" idx="1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
        <p:nvSpPr>
          <p:cNvPr id="10" name="Title 1">
            <a:extLst>
              <a:ext uri="{FF2B5EF4-FFF2-40B4-BE49-F238E27FC236}">
                <a16:creationId xmlns:a16="http://schemas.microsoft.com/office/drawing/2014/main" id="{569D641B-AEAA-4E63-9A00-ECB2AB849AA5}"/>
              </a:ext>
            </a:extLst>
          </p:cNvPr>
          <p:cNvSpPr>
            <a:spLocks noGrp="1"/>
          </p:cNvSpPr>
          <p:nvPr>
            <p:ph type="title"/>
          </p:nvPr>
        </p:nvSpPr>
        <p:spPr>
          <a:xfrm>
            <a:off x="0" y="136525"/>
            <a:ext cx="1054422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5046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ED626-4E40-F7AC-236D-89C3C8B39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0B5572-42A3-4EC5-A331-4E1A87868F7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3BB932F-F1C6-4914-928A-E841B6275E48}"/>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8" name="Footer Placeholder 4">
            <a:extLst>
              <a:ext uri="{FF2B5EF4-FFF2-40B4-BE49-F238E27FC236}">
                <a16:creationId xmlns:a16="http://schemas.microsoft.com/office/drawing/2014/main" id="{3CE8A8DE-ED21-4D5A-A7E0-41D0057B3197}"/>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302697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DF295-2EA5-2B82-DE28-10FD15D8D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3E30BABB-A2EB-4067-8706-C0FD30856BA5}"/>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7" name="Footer Placeholder 4">
            <a:extLst>
              <a:ext uri="{FF2B5EF4-FFF2-40B4-BE49-F238E27FC236}">
                <a16:creationId xmlns:a16="http://schemas.microsoft.com/office/drawing/2014/main" id="{BD118A07-BE9D-4ED4-B0D3-C049DA4E0CF2}"/>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357401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63250E-F681-FAEC-6D3B-7E0FEF871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B295F1-501F-42B1-8D9E-E68AC8891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A0B76-15BC-4A81-9988-A2B966A39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EA2088-848B-4A60-8E19-973A581CE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34E0B5D-0539-42F4-9F03-3842F17F42EA}"/>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10" name="Footer Placeholder 4">
            <a:extLst>
              <a:ext uri="{FF2B5EF4-FFF2-40B4-BE49-F238E27FC236}">
                <a16:creationId xmlns:a16="http://schemas.microsoft.com/office/drawing/2014/main" id="{304568DA-7D5B-43CC-962E-BFC852262F57}"/>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101119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133542-F1AF-574A-3FBB-1BC4603630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B76462C-7D2F-4DDB-AE32-36E8C3DF5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179D7A-7F4C-410D-B652-BD4EEEA18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882D328-5B6E-4883-A939-678FDE6F4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E1BD55D-970E-4154-9703-78AD5C73D714}"/>
              </a:ext>
            </a:extLst>
          </p:cNvPr>
          <p:cNvSpPr>
            <a:spLocks noGrp="1"/>
          </p:cNvSpPr>
          <p:nvPr>
            <p:ph type="sldNum" sz="quarter" idx="12"/>
          </p:nvPr>
        </p:nvSpPr>
        <p:spPr/>
        <p:txBody>
          <a:bodyPr/>
          <a:lstStyle>
            <a:lvl1pPr>
              <a:defRPr>
                <a:solidFill>
                  <a:schemeClr val="bg1"/>
                </a:solidFill>
              </a:defRPr>
            </a:lvl1pPr>
          </a:lstStyle>
          <a:p>
            <a:fld id="{AD1C7C9C-A8A7-4860-849A-CE09E098F004}" type="slidenum">
              <a:rPr lang="en-US" smtClean="0"/>
              <a:pPr/>
              <a:t>‹#›</a:t>
            </a:fld>
            <a:endParaRPr lang="en-US" dirty="0"/>
          </a:p>
        </p:txBody>
      </p:sp>
      <p:sp>
        <p:nvSpPr>
          <p:cNvPr id="10" name="Footer Placeholder 4">
            <a:extLst>
              <a:ext uri="{FF2B5EF4-FFF2-40B4-BE49-F238E27FC236}">
                <a16:creationId xmlns:a16="http://schemas.microsoft.com/office/drawing/2014/main" id="{3762B174-9E6D-4119-98D7-CFFA76399C21}"/>
              </a:ext>
            </a:extLst>
          </p:cNvPr>
          <p:cNvSpPr>
            <a:spLocks noGrp="1"/>
          </p:cNvSpPr>
          <p:nvPr>
            <p:ph type="ftr" sz="quarter" idx="3"/>
          </p:nvPr>
        </p:nvSpPr>
        <p:spPr>
          <a:xfrm>
            <a:off x="838200" y="6347068"/>
            <a:ext cx="3390900" cy="484553"/>
          </a:xfrm>
          <a:prstGeom prst="rect">
            <a:avLst/>
          </a:prstGeom>
        </p:spPr>
        <p:txBody>
          <a:bodyPr vert="horz" lIns="91440" tIns="45720" rIns="91440" bIns="45720" rtlCol="0" anchor="ctr"/>
          <a:lstStyle>
            <a:lvl1pPr algn="l">
              <a:defRPr sz="900">
                <a:solidFill>
                  <a:schemeClr val="bg1"/>
                </a:solidFill>
              </a:defRPr>
            </a:lvl1pPr>
          </a:lstStyle>
          <a:p>
            <a:r>
              <a:rPr lang="en-US" dirty="0"/>
              <a:t>Name</a:t>
            </a:r>
          </a:p>
          <a:p>
            <a:r>
              <a:rPr lang="en-US" dirty="0"/>
              <a:t>Location</a:t>
            </a:r>
          </a:p>
          <a:p>
            <a:r>
              <a:rPr lang="en-US" dirty="0"/>
              <a:t>Date</a:t>
            </a:r>
          </a:p>
        </p:txBody>
      </p:sp>
    </p:spTree>
    <p:extLst>
      <p:ext uri="{BB962C8B-B14F-4D97-AF65-F5344CB8AC3E}">
        <p14:creationId xmlns:p14="http://schemas.microsoft.com/office/powerpoint/2010/main" val="57243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33572-5032-4D71-8850-29D3B7BAD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6825647-8BAB-4B71-994A-11E2C19B9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C51957B-8204-4CAA-81EE-FC021A6AD467}"/>
              </a:ext>
            </a:extLst>
          </p:cNvPr>
          <p:cNvSpPr>
            <a:spLocks noGrp="1"/>
          </p:cNvSpPr>
          <p:nvPr>
            <p:ph type="ftr" sz="quarter" idx="3"/>
          </p:nvPr>
        </p:nvSpPr>
        <p:spPr>
          <a:xfrm>
            <a:off x="838200" y="6311900"/>
            <a:ext cx="3390900" cy="48455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Name</a:t>
            </a:r>
          </a:p>
          <a:p>
            <a:r>
              <a:rPr lang="en-US" dirty="0"/>
              <a:t>Location</a:t>
            </a:r>
          </a:p>
          <a:p>
            <a:r>
              <a:rPr lang="en-US" dirty="0"/>
              <a:t>Date</a:t>
            </a:r>
          </a:p>
        </p:txBody>
      </p:sp>
      <p:sp>
        <p:nvSpPr>
          <p:cNvPr id="6" name="Slide Number Placeholder 5">
            <a:extLst>
              <a:ext uri="{FF2B5EF4-FFF2-40B4-BE49-F238E27FC236}">
                <a16:creationId xmlns:a16="http://schemas.microsoft.com/office/drawing/2014/main" id="{5C5B1187-0FF3-49DB-8A91-2EC837D57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C7C9C-A8A7-4860-849A-CE09E098F004}" type="slidenum">
              <a:rPr lang="en-US" smtClean="0"/>
              <a:t>‹#›</a:t>
            </a:fld>
            <a:endParaRPr lang="en-US" dirty="0"/>
          </a:p>
        </p:txBody>
      </p:sp>
    </p:spTree>
    <p:extLst>
      <p:ext uri="{BB962C8B-B14F-4D97-AF65-F5344CB8AC3E}">
        <p14:creationId xmlns:p14="http://schemas.microsoft.com/office/powerpoint/2010/main" val="205857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Oswald Regular" panose="02000603000000000000" pitchFamily="2"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0" y="2224089"/>
            <a:ext cx="7772400" cy="2003425"/>
          </a:xfrm>
        </p:spPr>
        <p:txBody>
          <a:bodyPr/>
          <a:lstStyle/>
          <a:p>
            <a:pPr eaLnBrk="1" hangingPunct="1"/>
            <a:r>
              <a:rPr lang="en-US" altLang="en-US" sz="5400" b="1" dirty="0"/>
              <a:t>ACT Seminar 68 Economic Outlook</a:t>
            </a:r>
            <a:br>
              <a:rPr lang="en-US" altLang="en-US" sz="4000" b="1" dirty="0"/>
            </a:br>
            <a:endParaRPr lang="en-US" altLang="en-US" sz="2800" dirty="0"/>
          </a:p>
        </p:txBody>
      </p:sp>
      <p:sp>
        <p:nvSpPr>
          <p:cNvPr id="5123" name="Rectangle 3"/>
          <p:cNvSpPr>
            <a:spLocks noGrp="1" noChangeArrowheads="1"/>
          </p:cNvSpPr>
          <p:nvPr>
            <p:ph type="subTitle" idx="1"/>
          </p:nvPr>
        </p:nvSpPr>
        <p:spPr>
          <a:xfrm>
            <a:off x="4000500" y="4300855"/>
            <a:ext cx="6400800" cy="1752600"/>
          </a:xfrm>
        </p:spPr>
        <p:txBody>
          <a:bodyPr>
            <a:normAutofit lnSpcReduction="10000"/>
          </a:bodyPr>
          <a:lstStyle/>
          <a:p>
            <a:pPr algn="r" eaLnBrk="1" hangingPunct="1">
              <a:lnSpc>
                <a:spcPct val="90000"/>
              </a:lnSpc>
            </a:pPr>
            <a:endParaRPr lang="en-US" altLang="en-US" dirty="0"/>
          </a:p>
          <a:p>
            <a:pPr algn="r" eaLnBrk="1" hangingPunct="1">
              <a:lnSpc>
                <a:spcPct val="90000"/>
              </a:lnSpc>
            </a:pPr>
            <a:r>
              <a:rPr lang="en-US" altLang="en-US" dirty="0"/>
              <a:t>Jim Meil</a:t>
            </a:r>
          </a:p>
          <a:p>
            <a:pPr algn="r" eaLnBrk="1" hangingPunct="1">
              <a:lnSpc>
                <a:spcPct val="90000"/>
              </a:lnSpc>
            </a:pPr>
            <a:r>
              <a:rPr lang="en-US" altLang="en-US" dirty="0"/>
              <a:t>Principal, Industry Analysis</a:t>
            </a:r>
          </a:p>
          <a:p>
            <a:pPr algn="r" eaLnBrk="1" hangingPunct="1">
              <a:lnSpc>
                <a:spcPct val="90000"/>
              </a:lnSpc>
            </a:pPr>
            <a:r>
              <a:rPr lang="en-US" altLang="en-US" dirty="0"/>
              <a:t>February 22, 2023</a:t>
            </a:r>
          </a:p>
        </p:txBody>
      </p:sp>
    </p:spTree>
    <p:extLst>
      <p:ext uri="{BB962C8B-B14F-4D97-AF65-F5344CB8AC3E}">
        <p14:creationId xmlns:p14="http://schemas.microsoft.com/office/powerpoint/2010/main" val="11174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D91ACB86-FA6D-E0E8-2470-0D7E7C693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 y="1563757"/>
            <a:ext cx="5515374" cy="397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A32FA453-9ECB-5DAB-5AB1-85CDBE185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158" y="899319"/>
            <a:ext cx="6665842"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2ECDF48-CC63-8FD1-985D-ABAC1BBED079}"/>
              </a:ext>
            </a:extLst>
          </p:cNvPr>
          <p:cNvSpPr txBox="1">
            <a:spLocks noChangeArrowheads="1"/>
          </p:cNvSpPr>
          <p:nvPr/>
        </p:nvSpPr>
        <p:spPr bwMode="auto">
          <a:xfrm>
            <a:off x="198438" y="136525"/>
            <a:ext cx="113538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a:t>ISM Purchasing Managers approaches recession territory</a:t>
            </a:r>
          </a:p>
        </p:txBody>
      </p:sp>
      <p:sp>
        <p:nvSpPr>
          <p:cNvPr id="2" name="Slide Number Placeholder 2">
            <a:extLst>
              <a:ext uri="{FF2B5EF4-FFF2-40B4-BE49-F238E27FC236}">
                <a16:creationId xmlns:a16="http://schemas.microsoft.com/office/drawing/2014/main" id="{E2744F14-4029-287F-F087-F0514104BAC1}"/>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10</a:t>
            </a:fld>
            <a:endParaRPr lang="en-US" sz="2400" dirty="0"/>
          </a:p>
        </p:txBody>
      </p:sp>
    </p:spTree>
    <p:extLst>
      <p:ext uri="{BB962C8B-B14F-4D97-AF65-F5344CB8AC3E}">
        <p14:creationId xmlns:p14="http://schemas.microsoft.com/office/powerpoint/2010/main" val="11823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1605E4-B0FB-2864-CB02-9A65F2EE6A7F}"/>
              </a:ext>
            </a:extLst>
          </p:cNvPr>
          <p:cNvPicPr>
            <a:picLocks noChangeAspect="1"/>
          </p:cNvPicPr>
          <p:nvPr/>
        </p:nvPicPr>
        <p:blipFill>
          <a:blip r:embed="rId3"/>
          <a:stretch>
            <a:fillRect/>
          </a:stretch>
        </p:blipFill>
        <p:spPr>
          <a:xfrm>
            <a:off x="228600" y="1262691"/>
            <a:ext cx="5638800" cy="2852110"/>
          </a:xfrm>
          <a:prstGeom prst="rect">
            <a:avLst/>
          </a:prstGeom>
        </p:spPr>
      </p:pic>
      <p:sp>
        <p:nvSpPr>
          <p:cNvPr id="4" name="Callout: Left Arrow 3">
            <a:extLst>
              <a:ext uri="{FF2B5EF4-FFF2-40B4-BE49-F238E27FC236}">
                <a16:creationId xmlns:a16="http://schemas.microsoft.com/office/drawing/2014/main" id="{141E8DF2-EDAC-6573-B716-E693926C3277}"/>
              </a:ext>
            </a:extLst>
          </p:cNvPr>
          <p:cNvSpPr/>
          <p:nvPr/>
        </p:nvSpPr>
        <p:spPr>
          <a:xfrm>
            <a:off x="6096000" y="1262691"/>
            <a:ext cx="4693920" cy="1524000"/>
          </a:xfrm>
          <a:prstGeom prst="leftArrowCallout">
            <a:avLst>
              <a:gd name="adj1" fmla="val 23763"/>
              <a:gd name="adj2" fmla="val 12010"/>
              <a:gd name="adj3" fmla="val 25000"/>
              <a:gd name="adj4" fmla="val 742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New home sales down 27% Dec 2022 from Dec 2021</a:t>
            </a:r>
          </a:p>
        </p:txBody>
      </p:sp>
      <p:pic>
        <p:nvPicPr>
          <p:cNvPr id="5" name="Picture 4">
            <a:extLst>
              <a:ext uri="{FF2B5EF4-FFF2-40B4-BE49-F238E27FC236}">
                <a16:creationId xmlns:a16="http://schemas.microsoft.com/office/drawing/2014/main" id="{3C7406B2-6675-AFD1-95E4-CF518D367BFC}"/>
              </a:ext>
            </a:extLst>
          </p:cNvPr>
          <p:cNvPicPr>
            <a:picLocks noChangeAspect="1"/>
          </p:cNvPicPr>
          <p:nvPr/>
        </p:nvPicPr>
        <p:blipFill>
          <a:blip r:embed="rId4"/>
          <a:stretch>
            <a:fillRect/>
          </a:stretch>
        </p:blipFill>
        <p:spPr>
          <a:xfrm>
            <a:off x="6096000" y="3276600"/>
            <a:ext cx="5606592" cy="2869704"/>
          </a:xfrm>
          <a:prstGeom prst="rect">
            <a:avLst/>
          </a:prstGeom>
        </p:spPr>
      </p:pic>
      <p:sp>
        <p:nvSpPr>
          <p:cNvPr id="6" name="Callout: Left Arrow 5">
            <a:extLst>
              <a:ext uri="{FF2B5EF4-FFF2-40B4-BE49-F238E27FC236}">
                <a16:creationId xmlns:a16="http://schemas.microsoft.com/office/drawing/2014/main" id="{BD15CA78-D82B-C9C0-4694-648A67F3D190}"/>
              </a:ext>
            </a:extLst>
          </p:cNvPr>
          <p:cNvSpPr/>
          <p:nvPr/>
        </p:nvSpPr>
        <p:spPr>
          <a:xfrm flipH="1">
            <a:off x="938254" y="4419600"/>
            <a:ext cx="4700546" cy="1524000"/>
          </a:xfrm>
          <a:prstGeom prst="leftArrowCallout">
            <a:avLst>
              <a:gd name="adj1" fmla="val 23763"/>
              <a:gd name="adj2" fmla="val 10155"/>
              <a:gd name="adj3" fmla="val 25000"/>
              <a:gd name="adj4" fmla="val 742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Existing home sales down 38% Dec 2022 from Jan 2022</a:t>
            </a:r>
          </a:p>
        </p:txBody>
      </p:sp>
      <p:sp>
        <p:nvSpPr>
          <p:cNvPr id="7" name="Title 1">
            <a:extLst>
              <a:ext uri="{FF2B5EF4-FFF2-40B4-BE49-F238E27FC236}">
                <a16:creationId xmlns:a16="http://schemas.microsoft.com/office/drawing/2014/main" id="{4950F485-0B5C-130E-7749-9CD0D65B958D}"/>
              </a:ext>
            </a:extLst>
          </p:cNvPr>
          <p:cNvSpPr txBox="1">
            <a:spLocks noChangeArrowheads="1"/>
          </p:cNvSpPr>
          <p:nvPr/>
        </p:nvSpPr>
        <p:spPr bwMode="auto">
          <a:xfrm>
            <a:off x="419100" y="-97066"/>
            <a:ext cx="11353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Housing in recession</a:t>
            </a:r>
            <a:br>
              <a:rPr lang="en-US" altLang="en-US" sz="4000" b="1" dirty="0"/>
            </a:br>
            <a:r>
              <a:rPr lang="en-US" altLang="en-US" sz="3200" b="1" dirty="0"/>
              <a:t>Fallout on building materials, appliances, furnishings</a:t>
            </a:r>
            <a:endParaRPr lang="en-US" altLang="en-US" sz="4000" b="1" dirty="0"/>
          </a:p>
        </p:txBody>
      </p:sp>
      <p:sp>
        <p:nvSpPr>
          <p:cNvPr id="8" name="Slide Number Placeholder 2">
            <a:extLst>
              <a:ext uri="{FF2B5EF4-FFF2-40B4-BE49-F238E27FC236}">
                <a16:creationId xmlns:a16="http://schemas.microsoft.com/office/drawing/2014/main" id="{8F951CA7-C2BF-B7B2-CFFC-29965E1744C0}"/>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11</a:t>
            </a:fld>
            <a:endParaRPr lang="en-US" sz="2400" dirty="0"/>
          </a:p>
        </p:txBody>
      </p:sp>
    </p:spTree>
    <p:extLst>
      <p:ext uri="{BB962C8B-B14F-4D97-AF65-F5344CB8AC3E}">
        <p14:creationId xmlns:p14="http://schemas.microsoft.com/office/powerpoint/2010/main" val="41617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E24DB59-EBB7-9616-BAFF-732638276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00831"/>
            <a:ext cx="7553077" cy="507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DFFED59C-E507-F64A-3B8F-0DFE7F31271D}"/>
              </a:ext>
            </a:extLst>
          </p:cNvPr>
          <p:cNvSpPr txBox="1">
            <a:spLocks noChangeArrowheads="1"/>
          </p:cNvSpPr>
          <p:nvPr/>
        </p:nvSpPr>
        <p:spPr bwMode="auto">
          <a:xfrm>
            <a:off x="419100" y="-97066"/>
            <a:ext cx="11353800" cy="37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Tech layoffs in multiple 10,000s</a:t>
            </a:r>
            <a:br>
              <a:rPr lang="en-US" altLang="en-US" sz="4000" b="1" dirty="0"/>
            </a:br>
            <a:r>
              <a:rPr lang="en-US" altLang="en-US" sz="3200" b="1" dirty="0"/>
              <a:t>Not just software…Dell, HP, Intel, Cisco, IBM, and others</a:t>
            </a:r>
            <a:endParaRPr lang="en-US" altLang="en-US" sz="4000" b="1" dirty="0"/>
          </a:p>
        </p:txBody>
      </p:sp>
      <p:sp>
        <p:nvSpPr>
          <p:cNvPr id="2" name="TextBox 1">
            <a:extLst>
              <a:ext uri="{FF2B5EF4-FFF2-40B4-BE49-F238E27FC236}">
                <a16:creationId xmlns:a16="http://schemas.microsoft.com/office/drawing/2014/main" id="{35785130-BC45-E1AA-1F34-A2833727B16B}"/>
              </a:ext>
            </a:extLst>
          </p:cNvPr>
          <p:cNvSpPr txBox="1">
            <a:spLocks noChangeArrowheads="1"/>
          </p:cNvSpPr>
          <p:nvPr/>
        </p:nvSpPr>
        <p:spPr bwMode="auto">
          <a:xfrm>
            <a:off x="9264446" y="1387475"/>
            <a:ext cx="2667000" cy="2867132"/>
          </a:xfrm>
          <a:prstGeom prst="rect">
            <a:avLst/>
          </a:prstGeom>
          <a:solidFill>
            <a:srgbClr val="FFFF00"/>
          </a:solidFill>
          <a:ln>
            <a:noFill/>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en-US" sz="2700" b="1" dirty="0"/>
              <a:t>TECH IS VULNERABLE</a:t>
            </a:r>
            <a:br>
              <a:rPr lang="en-US" altLang="en-US" sz="2700" dirty="0"/>
            </a:br>
            <a:endParaRPr lang="en-US" altLang="en-US" sz="2700" dirty="0"/>
          </a:p>
          <a:p>
            <a:pPr>
              <a:lnSpc>
                <a:spcPts val="2700"/>
              </a:lnSpc>
              <a:spcBef>
                <a:spcPct val="0"/>
              </a:spcBef>
              <a:buFontTx/>
              <a:buNone/>
            </a:pPr>
            <a:r>
              <a:rPr lang="en-US" altLang="en-US" sz="2700" dirty="0"/>
              <a:t>Layoffs have knock-on impact in housing – Bay Area, Seattle, Portland, other</a:t>
            </a:r>
            <a:endParaRPr lang="en-US" altLang="en-US" dirty="0"/>
          </a:p>
        </p:txBody>
      </p:sp>
      <p:sp>
        <p:nvSpPr>
          <p:cNvPr id="5" name="Slide Number Placeholder 2">
            <a:extLst>
              <a:ext uri="{FF2B5EF4-FFF2-40B4-BE49-F238E27FC236}">
                <a16:creationId xmlns:a16="http://schemas.microsoft.com/office/drawing/2014/main" id="{E3AAE104-2D02-97F4-1E03-DC825B8BCB5D}"/>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12</a:t>
            </a:fld>
            <a:endParaRPr lang="en-US" sz="2400" dirty="0"/>
          </a:p>
        </p:txBody>
      </p:sp>
    </p:spTree>
    <p:extLst>
      <p:ext uri="{BB962C8B-B14F-4D97-AF65-F5344CB8AC3E}">
        <p14:creationId xmlns:p14="http://schemas.microsoft.com/office/powerpoint/2010/main" val="180843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13652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Purchasing Managers Indexes</a:t>
            </a:r>
            <a:br>
              <a:rPr lang="en-US" sz="3600" b="1" dirty="0"/>
            </a:br>
            <a:r>
              <a:rPr lang="en-US" sz="3200" b="1" dirty="0"/>
              <a:t>Swimming in a sea of yellow</a:t>
            </a:r>
            <a:endParaRPr lang="en-US" sz="3600" b="1" dirty="0"/>
          </a:p>
          <a:p>
            <a:endParaRPr lang="en-US" dirty="0"/>
          </a:p>
        </p:txBody>
      </p:sp>
      <p:pic>
        <p:nvPicPr>
          <p:cNvPr id="7" name="Picture 6">
            <a:extLst>
              <a:ext uri="{FF2B5EF4-FFF2-40B4-BE49-F238E27FC236}">
                <a16:creationId xmlns:a16="http://schemas.microsoft.com/office/drawing/2014/main" id="{132997DD-71E8-F088-4CA4-B769B82D7075}"/>
              </a:ext>
            </a:extLst>
          </p:cNvPr>
          <p:cNvPicPr>
            <a:picLocks noChangeAspect="1" noChangeArrowheads="1"/>
          </p:cNvPicPr>
          <p:nvPr/>
        </p:nvPicPr>
        <p:blipFill>
          <a:blip r:embed="rId3"/>
          <a:srcRect/>
          <a:stretch>
            <a:fillRect/>
          </a:stretch>
        </p:blipFill>
        <p:spPr bwMode="auto">
          <a:xfrm>
            <a:off x="217998" y="1279524"/>
            <a:ext cx="9729084" cy="4785995"/>
          </a:xfrm>
          <a:prstGeom prst="rect">
            <a:avLst/>
          </a:prstGeom>
          <a:noFill/>
          <a:ln>
            <a:noFill/>
          </a:ln>
        </p:spPr>
      </p:pic>
      <p:graphicFrame>
        <p:nvGraphicFramePr>
          <p:cNvPr id="6" name="Object 7">
            <a:extLst>
              <a:ext uri="{FF2B5EF4-FFF2-40B4-BE49-F238E27FC236}">
                <a16:creationId xmlns:a16="http://schemas.microsoft.com/office/drawing/2014/main" id="{3F4F7C18-6A82-1FDF-6D5E-75F622349051}"/>
              </a:ext>
            </a:extLst>
          </p:cNvPr>
          <p:cNvGraphicFramePr>
            <a:graphicFrameLocks noChangeAspect="1"/>
          </p:cNvGraphicFramePr>
          <p:nvPr/>
        </p:nvGraphicFramePr>
        <p:xfrm>
          <a:off x="10210800" y="1400449"/>
          <a:ext cx="1462088" cy="4785996"/>
        </p:xfrm>
        <a:graphic>
          <a:graphicData uri="http://schemas.openxmlformats.org/presentationml/2006/ole">
            <mc:AlternateContent xmlns:mc="http://schemas.openxmlformats.org/markup-compatibility/2006">
              <mc:Choice xmlns:v="urn:schemas-microsoft-com:vml" Requires="v">
                <p:oleObj name="Worksheet" r:id="rId4" imgW="733437" imgH="2790925" progId="Excel.Sheet.12">
                  <p:embed/>
                </p:oleObj>
              </mc:Choice>
              <mc:Fallback>
                <p:oleObj name="Worksheet" r:id="rId4" imgW="733437" imgH="2790925" progId="Excel.Sheet.12">
                  <p:embed/>
                  <p:pic>
                    <p:nvPicPr>
                      <p:cNvPr id="6" name="Object 7">
                        <a:extLst>
                          <a:ext uri="{FF2B5EF4-FFF2-40B4-BE49-F238E27FC236}">
                            <a16:creationId xmlns:a16="http://schemas.microsoft.com/office/drawing/2014/main" id="{3F4F7C18-6A82-1FDF-6D5E-75F622349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800" y="1400449"/>
                        <a:ext cx="1462088" cy="4785996"/>
                      </a:xfrm>
                      <a:prstGeom prst="rect">
                        <a:avLst/>
                      </a:prstGeom>
                      <a:noFill/>
                      <a:ln>
                        <a:noFill/>
                      </a:ln>
                    </p:spPr>
                  </p:pic>
                </p:oleObj>
              </mc:Fallback>
            </mc:AlternateContent>
          </a:graphicData>
        </a:graphic>
      </p:graphicFrame>
      <p:sp>
        <p:nvSpPr>
          <p:cNvPr id="2" name="Slide Number Placeholder 2">
            <a:extLst>
              <a:ext uri="{FF2B5EF4-FFF2-40B4-BE49-F238E27FC236}">
                <a16:creationId xmlns:a16="http://schemas.microsoft.com/office/drawing/2014/main" id="{D8A70DDA-7D64-3248-5304-600A9B4D3C34}"/>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13</a:t>
            </a:fld>
            <a:endParaRPr lang="en-US" sz="2400" dirty="0"/>
          </a:p>
        </p:txBody>
      </p:sp>
    </p:spTree>
    <p:extLst>
      <p:ext uri="{BB962C8B-B14F-4D97-AF65-F5344CB8AC3E}">
        <p14:creationId xmlns:p14="http://schemas.microsoft.com/office/powerpoint/2010/main" val="298730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AD5D0DB-9A95-C8ED-468C-50EBCACA72FB}"/>
              </a:ext>
            </a:extLst>
          </p:cNvPr>
          <p:cNvGraphicFramePr>
            <a:graphicFrameLocks/>
          </p:cNvGraphicFramePr>
          <p:nvPr>
            <p:extLst>
              <p:ext uri="{D42A27DB-BD31-4B8C-83A1-F6EECF244321}">
                <p14:modId xmlns:p14="http://schemas.microsoft.com/office/powerpoint/2010/main" val="1007069601"/>
              </p:ext>
            </p:extLst>
          </p:nvPr>
        </p:nvGraphicFramePr>
        <p:xfrm>
          <a:off x="393062" y="764529"/>
          <a:ext cx="9219138" cy="532894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3317DE63-4951-250E-1F8E-01AB00D10F73}"/>
              </a:ext>
            </a:extLst>
          </p:cNvPr>
          <p:cNvSpPr txBox="1">
            <a:spLocks/>
          </p:cNvSpPr>
          <p:nvPr/>
        </p:nvSpPr>
        <p:spPr>
          <a:xfrm>
            <a:off x="1981199" y="136525"/>
            <a:ext cx="8689759" cy="7689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US Economic Policy Uncertainty Index</a:t>
            </a:r>
          </a:p>
          <a:p>
            <a:endParaRPr lang="en-US" dirty="0"/>
          </a:p>
        </p:txBody>
      </p:sp>
      <p:sp>
        <p:nvSpPr>
          <p:cNvPr id="5" name="TextBox 4">
            <a:extLst>
              <a:ext uri="{FF2B5EF4-FFF2-40B4-BE49-F238E27FC236}">
                <a16:creationId xmlns:a16="http://schemas.microsoft.com/office/drawing/2014/main" id="{D1DCF702-66A0-3CBE-9987-E25E060B40A2}"/>
              </a:ext>
            </a:extLst>
          </p:cNvPr>
          <p:cNvSpPr txBox="1">
            <a:spLocks noChangeArrowheads="1"/>
          </p:cNvSpPr>
          <p:nvPr/>
        </p:nvSpPr>
        <p:spPr bwMode="auto">
          <a:xfrm>
            <a:off x="9128097" y="1387475"/>
            <a:ext cx="2894275" cy="2174634"/>
          </a:xfrm>
          <a:prstGeom prst="rect">
            <a:avLst/>
          </a:prstGeom>
          <a:solidFill>
            <a:srgbClr val="FFFF00"/>
          </a:solidFill>
          <a:ln>
            <a:solidFill>
              <a:schemeClr val="tx1"/>
            </a:solidFill>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en-US" sz="2700" b="1" dirty="0"/>
              <a:t>JUMP IN JANUARY</a:t>
            </a:r>
            <a:br>
              <a:rPr lang="en-US" altLang="en-US" sz="2700" dirty="0"/>
            </a:br>
            <a:endParaRPr lang="en-US" altLang="en-US" sz="2700" dirty="0"/>
          </a:p>
          <a:p>
            <a:pPr>
              <a:lnSpc>
                <a:spcPts val="2700"/>
              </a:lnSpc>
              <a:spcBef>
                <a:spcPct val="0"/>
              </a:spcBef>
              <a:buFontTx/>
              <a:buNone/>
            </a:pPr>
            <a:r>
              <a:rPr lang="en-US" altLang="en-US" sz="2700" dirty="0"/>
              <a:t>Threat of debt ceiling standoff rises with House Speaker snafu </a:t>
            </a:r>
            <a:endParaRPr lang="en-US" altLang="en-US" dirty="0"/>
          </a:p>
        </p:txBody>
      </p:sp>
      <p:sp>
        <p:nvSpPr>
          <p:cNvPr id="7" name="TextBox 6">
            <a:extLst>
              <a:ext uri="{FF2B5EF4-FFF2-40B4-BE49-F238E27FC236}">
                <a16:creationId xmlns:a16="http://schemas.microsoft.com/office/drawing/2014/main" id="{3E3F10A1-DFB0-8205-CD48-C08A084E03B5}"/>
              </a:ext>
            </a:extLst>
          </p:cNvPr>
          <p:cNvSpPr txBox="1"/>
          <p:nvPr/>
        </p:nvSpPr>
        <p:spPr>
          <a:xfrm>
            <a:off x="472961" y="5925463"/>
            <a:ext cx="10686270" cy="430887"/>
          </a:xfrm>
          <a:prstGeom prst="rect">
            <a:avLst/>
          </a:prstGeom>
          <a:noFill/>
        </p:spPr>
        <p:txBody>
          <a:bodyPr wrap="square">
            <a:spAutoFit/>
          </a:bodyPr>
          <a:lstStyle/>
          <a:p>
            <a:r>
              <a:rPr lang="en-US" sz="1100" b="0" i="0" u="none" strike="noStrike" dirty="0">
                <a:solidFill>
                  <a:srgbClr val="000000"/>
                </a:solidFill>
                <a:effectLst/>
                <a:latin typeface="Calibri" panose="020F0502020204030204" pitchFamily="34" charset="0"/>
              </a:rPr>
              <a:t>Source: “Measuring Economic Policy Uncertainty” by Scott Baker, Nicholas Bloom and Steven J. Davis at www.PolicyUncertainty.com.  These data can be used freely with attribution to the authors, the paper, and the website.</a:t>
            </a:r>
            <a:r>
              <a:rPr lang="en-US" sz="1100" dirty="0"/>
              <a:t> </a:t>
            </a:r>
          </a:p>
        </p:txBody>
      </p:sp>
      <p:sp>
        <p:nvSpPr>
          <p:cNvPr id="6" name="Slide Number Placeholder 2">
            <a:extLst>
              <a:ext uri="{FF2B5EF4-FFF2-40B4-BE49-F238E27FC236}">
                <a16:creationId xmlns:a16="http://schemas.microsoft.com/office/drawing/2014/main" id="{7EE3735E-12D1-7FB2-622B-B34A10AC7D4C}"/>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14</a:t>
            </a:fld>
            <a:endParaRPr lang="en-US" sz="2400" dirty="0"/>
          </a:p>
        </p:txBody>
      </p:sp>
    </p:spTree>
    <p:extLst>
      <p:ext uri="{BB962C8B-B14F-4D97-AF65-F5344CB8AC3E}">
        <p14:creationId xmlns:p14="http://schemas.microsoft.com/office/powerpoint/2010/main" val="58706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04F1C58-AC72-5136-F8A6-2216F038C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965200"/>
            <a:ext cx="7890934" cy="531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F8022FE-A6D3-90FC-1BD1-FF2FAAED6033}"/>
              </a:ext>
            </a:extLst>
          </p:cNvPr>
          <p:cNvSpPr txBox="1">
            <a:spLocks noChangeArrowheads="1"/>
          </p:cNvSpPr>
          <p:nvPr/>
        </p:nvSpPr>
        <p:spPr bwMode="auto">
          <a:xfrm>
            <a:off x="8178800" y="1260475"/>
            <a:ext cx="3843867" cy="3114955"/>
          </a:xfrm>
          <a:prstGeom prst="rect">
            <a:avLst/>
          </a:prstGeom>
          <a:solidFill>
            <a:srgbClr val="99FF99"/>
          </a:solidFill>
          <a:ln>
            <a:noFill/>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defRPr/>
            </a:pPr>
            <a:r>
              <a:rPr lang="en-US" altLang="en-US" b="1" dirty="0"/>
              <a:t>JOB MARKET ON FIRE </a:t>
            </a:r>
          </a:p>
          <a:p>
            <a:pPr>
              <a:lnSpc>
                <a:spcPts val="2700"/>
              </a:lnSpc>
              <a:spcBef>
                <a:spcPct val="0"/>
              </a:spcBef>
              <a:buFontTx/>
              <a:buNone/>
              <a:defRPr/>
            </a:pPr>
            <a:endParaRPr lang="en-US" altLang="en-US" sz="2400" b="1" dirty="0"/>
          </a:p>
          <a:p>
            <a:pPr marL="274320" indent="-182880">
              <a:lnSpc>
                <a:spcPts val="2700"/>
              </a:lnSpc>
              <a:spcBef>
                <a:spcPct val="0"/>
              </a:spcBef>
              <a:spcAft>
                <a:spcPts val="600"/>
              </a:spcAft>
              <a:defRPr/>
            </a:pPr>
            <a:r>
              <a:rPr lang="en-US" altLang="en-US" dirty="0"/>
              <a:t>3.4% </a:t>
            </a:r>
            <a:r>
              <a:rPr lang="en-US" altLang="en-US" dirty="0" err="1"/>
              <a:t>unemploy</a:t>
            </a:r>
            <a:r>
              <a:rPr lang="en-US" altLang="en-US" dirty="0"/>
              <a:t> </a:t>
            </a:r>
            <a:r>
              <a:rPr lang="en-US" altLang="en-US"/>
              <a:t>rate</a:t>
            </a:r>
            <a:br>
              <a:rPr lang="en-US" altLang="en-US" dirty="0"/>
            </a:br>
            <a:endParaRPr lang="en-US" altLang="en-US" dirty="0"/>
          </a:p>
          <a:p>
            <a:pPr marL="274320" indent="-182880">
              <a:lnSpc>
                <a:spcPts val="2700"/>
              </a:lnSpc>
              <a:spcBef>
                <a:spcPct val="0"/>
              </a:spcBef>
              <a:spcAft>
                <a:spcPts val="600"/>
              </a:spcAft>
              <a:defRPr/>
            </a:pPr>
            <a:r>
              <a:rPr lang="en-US" altLang="en-US" dirty="0"/>
              <a:t>517k net new Jan jobs </a:t>
            </a:r>
          </a:p>
          <a:p>
            <a:pPr marL="91440">
              <a:lnSpc>
                <a:spcPts val="2700"/>
              </a:lnSpc>
              <a:spcBef>
                <a:spcPct val="0"/>
              </a:spcBef>
              <a:spcAft>
                <a:spcPts val="600"/>
              </a:spcAft>
              <a:buFont typeface="Arial" panose="020B0604020202020204" pitchFamily="34" charset="0"/>
              <a:buNone/>
              <a:defRPr/>
            </a:pPr>
            <a:endParaRPr lang="en-US" altLang="en-US" dirty="0"/>
          </a:p>
          <a:p>
            <a:pPr marL="274320" indent="-182880">
              <a:lnSpc>
                <a:spcPts val="2700"/>
              </a:lnSpc>
              <a:spcBef>
                <a:spcPct val="0"/>
              </a:spcBef>
              <a:spcAft>
                <a:spcPts val="600"/>
              </a:spcAft>
              <a:defRPr/>
            </a:pPr>
            <a:r>
              <a:rPr lang="en-US" altLang="en-US" dirty="0"/>
              <a:t>11 million job openings</a:t>
            </a:r>
            <a:br>
              <a:rPr lang="en-US" altLang="en-US" dirty="0"/>
            </a:br>
            <a:r>
              <a:rPr lang="en-US" altLang="en-US" dirty="0"/>
              <a:t>in US, nearly a record</a:t>
            </a:r>
          </a:p>
        </p:txBody>
      </p:sp>
      <p:sp>
        <p:nvSpPr>
          <p:cNvPr id="5" name="Title 1">
            <a:extLst>
              <a:ext uri="{FF2B5EF4-FFF2-40B4-BE49-F238E27FC236}">
                <a16:creationId xmlns:a16="http://schemas.microsoft.com/office/drawing/2014/main" id="{82801D2C-2892-6454-5125-675D7F440EBE}"/>
              </a:ext>
            </a:extLst>
          </p:cNvPr>
          <p:cNvSpPr txBox="1">
            <a:spLocks noChangeArrowheads="1"/>
          </p:cNvSpPr>
          <p:nvPr/>
        </p:nvSpPr>
        <p:spPr bwMode="auto">
          <a:xfrm>
            <a:off x="503767" y="234156"/>
            <a:ext cx="11353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Super-strong labor market</a:t>
            </a:r>
          </a:p>
        </p:txBody>
      </p:sp>
      <p:sp>
        <p:nvSpPr>
          <p:cNvPr id="7" name="Callout: Left Arrow 6">
            <a:extLst>
              <a:ext uri="{FF2B5EF4-FFF2-40B4-BE49-F238E27FC236}">
                <a16:creationId xmlns:a16="http://schemas.microsoft.com/office/drawing/2014/main" id="{A012CA8D-6172-C97F-3EF9-AC3ED8873EDD}"/>
              </a:ext>
            </a:extLst>
          </p:cNvPr>
          <p:cNvSpPr/>
          <p:nvPr/>
        </p:nvSpPr>
        <p:spPr>
          <a:xfrm>
            <a:off x="7998571" y="5304029"/>
            <a:ext cx="2475216" cy="404814"/>
          </a:xfrm>
          <a:prstGeom prst="leftArrowCallout">
            <a:avLst>
              <a:gd name="adj1" fmla="val 31863"/>
              <a:gd name="adj2" fmla="val 11293"/>
              <a:gd name="adj3" fmla="val 25000"/>
              <a:gd name="adj4" fmla="val 9591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January 2023</a:t>
            </a:r>
            <a:r>
              <a:rPr lang="en-US" dirty="0">
                <a:solidFill>
                  <a:schemeClr val="tx1"/>
                </a:solidFill>
              </a:rPr>
              <a:t>: 3.4 </a:t>
            </a:r>
          </a:p>
        </p:txBody>
      </p:sp>
      <p:sp>
        <p:nvSpPr>
          <p:cNvPr id="6" name="Slide Number Placeholder 2">
            <a:extLst>
              <a:ext uri="{FF2B5EF4-FFF2-40B4-BE49-F238E27FC236}">
                <a16:creationId xmlns:a16="http://schemas.microsoft.com/office/drawing/2014/main" id="{912FAD96-3458-ED14-885B-27E70B039149}"/>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15</a:t>
            </a:fld>
            <a:endParaRPr lang="en-US" sz="2400" dirty="0"/>
          </a:p>
        </p:txBody>
      </p:sp>
    </p:spTree>
    <p:extLst>
      <p:ext uri="{BB962C8B-B14F-4D97-AF65-F5344CB8AC3E}">
        <p14:creationId xmlns:p14="http://schemas.microsoft.com/office/powerpoint/2010/main" val="61418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2C0C40-5063-3D77-034F-15F3F386F032}"/>
              </a:ext>
            </a:extLst>
          </p:cNvPr>
          <p:cNvPicPr>
            <a:picLocks noChangeAspect="1"/>
          </p:cNvPicPr>
          <p:nvPr/>
        </p:nvPicPr>
        <p:blipFill>
          <a:blip r:embed="rId3"/>
          <a:stretch>
            <a:fillRect/>
          </a:stretch>
        </p:blipFill>
        <p:spPr>
          <a:xfrm>
            <a:off x="0" y="834887"/>
            <a:ext cx="9112045" cy="5353188"/>
          </a:xfrm>
          <a:prstGeom prst="rect">
            <a:avLst/>
          </a:prstGeom>
        </p:spPr>
      </p:pic>
      <p:sp>
        <p:nvSpPr>
          <p:cNvPr id="6" name="TextBox 5">
            <a:extLst>
              <a:ext uri="{FF2B5EF4-FFF2-40B4-BE49-F238E27FC236}">
                <a16:creationId xmlns:a16="http://schemas.microsoft.com/office/drawing/2014/main" id="{E5848B6D-2C4A-F7DD-8412-BDB0A98284B1}"/>
              </a:ext>
            </a:extLst>
          </p:cNvPr>
          <p:cNvSpPr txBox="1">
            <a:spLocks noChangeArrowheads="1"/>
          </p:cNvSpPr>
          <p:nvPr/>
        </p:nvSpPr>
        <p:spPr bwMode="auto">
          <a:xfrm>
            <a:off x="9264446" y="1387475"/>
            <a:ext cx="2667000" cy="2867132"/>
          </a:xfrm>
          <a:prstGeom prst="rect">
            <a:avLst/>
          </a:prstGeom>
          <a:solidFill>
            <a:srgbClr val="99FF99"/>
          </a:solidFill>
          <a:ln>
            <a:noFill/>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en-US" sz="2700" b="1" dirty="0"/>
              <a:t>PENT-UP DEMAND FOR NEW AUTOS</a:t>
            </a:r>
            <a:br>
              <a:rPr lang="en-US" altLang="en-US" sz="2700" dirty="0"/>
            </a:br>
            <a:endParaRPr lang="en-US" altLang="en-US" sz="2700" dirty="0"/>
          </a:p>
          <a:p>
            <a:pPr>
              <a:lnSpc>
                <a:spcPts val="2700"/>
              </a:lnSpc>
              <a:spcBef>
                <a:spcPct val="0"/>
              </a:spcBef>
              <a:buFontTx/>
              <a:buNone/>
            </a:pPr>
            <a:r>
              <a:rPr lang="en-US" altLang="en-US" sz="2700" dirty="0"/>
              <a:t>16.9m pre-COVID</a:t>
            </a:r>
            <a:br>
              <a:rPr lang="en-US" altLang="en-US" sz="2700" dirty="0"/>
            </a:br>
            <a:r>
              <a:rPr lang="en-US" altLang="en-US" sz="2700" dirty="0"/>
              <a:t>norm 2013-2020</a:t>
            </a:r>
            <a:br>
              <a:rPr lang="en-US" altLang="en-US" sz="2700" dirty="0"/>
            </a:br>
            <a:br>
              <a:rPr lang="en-US" altLang="en-US" sz="2700" dirty="0"/>
            </a:br>
            <a:r>
              <a:rPr lang="en-US" altLang="en-US" sz="2700" dirty="0"/>
              <a:t>13.8m in 2022</a:t>
            </a:r>
            <a:endParaRPr lang="en-US" altLang="en-US" dirty="0"/>
          </a:p>
        </p:txBody>
      </p:sp>
      <p:sp>
        <p:nvSpPr>
          <p:cNvPr id="7" name="Title 1">
            <a:extLst>
              <a:ext uri="{FF2B5EF4-FFF2-40B4-BE49-F238E27FC236}">
                <a16:creationId xmlns:a16="http://schemas.microsoft.com/office/drawing/2014/main" id="{20416D5E-4B2D-0B79-1863-67E48B1DEA8E}"/>
              </a:ext>
            </a:extLst>
          </p:cNvPr>
          <p:cNvSpPr txBox="1">
            <a:spLocks noChangeArrowheads="1"/>
          </p:cNvSpPr>
          <p:nvPr/>
        </p:nvSpPr>
        <p:spPr bwMode="auto">
          <a:xfrm>
            <a:off x="387145" y="0"/>
            <a:ext cx="11353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Buyers still lining up for new autos</a:t>
            </a:r>
          </a:p>
        </p:txBody>
      </p:sp>
      <p:cxnSp>
        <p:nvCxnSpPr>
          <p:cNvPr id="9" name="Straight Connector 8">
            <a:extLst>
              <a:ext uri="{FF2B5EF4-FFF2-40B4-BE49-F238E27FC236}">
                <a16:creationId xmlns:a16="http://schemas.microsoft.com/office/drawing/2014/main" id="{412A9EDC-60FB-617A-80E0-AC1E88E8AD5F}"/>
              </a:ext>
            </a:extLst>
          </p:cNvPr>
          <p:cNvCxnSpPr/>
          <p:nvPr/>
        </p:nvCxnSpPr>
        <p:spPr>
          <a:xfrm>
            <a:off x="930303" y="1963194"/>
            <a:ext cx="5669280" cy="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66F77A35-7A77-402A-245A-3755A57A08F4}"/>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16</a:t>
            </a:fld>
            <a:endParaRPr lang="en-US" sz="2400" dirty="0"/>
          </a:p>
        </p:txBody>
      </p:sp>
    </p:spTree>
    <p:extLst>
      <p:ext uri="{BB962C8B-B14F-4D97-AF65-F5344CB8AC3E}">
        <p14:creationId xmlns:p14="http://schemas.microsoft.com/office/powerpoint/2010/main" val="254588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70C643-360F-E97D-0285-671618A10A49}"/>
              </a:ext>
            </a:extLst>
          </p:cNvPr>
          <p:cNvPicPr/>
          <p:nvPr/>
        </p:nvPicPr>
        <p:blipFill>
          <a:blip r:embed="rId3"/>
          <a:stretch>
            <a:fillRect/>
          </a:stretch>
        </p:blipFill>
        <p:spPr>
          <a:xfrm>
            <a:off x="326003" y="869416"/>
            <a:ext cx="9016780" cy="5037169"/>
          </a:xfrm>
          <a:prstGeom prst="rect">
            <a:avLst/>
          </a:prstGeom>
        </p:spPr>
      </p:pic>
      <p:sp>
        <p:nvSpPr>
          <p:cNvPr id="6" name="TextBox 5">
            <a:extLst>
              <a:ext uri="{FF2B5EF4-FFF2-40B4-BE49-F238E27FC236}">
                <a16:creationId xmlns:a16="http://schemas.microsoft.com/office/drawing/2014/main" id="{E5848B6D-2C4A-F7DD-8412-BDB0A98284B1}"/>
              </a:ext>
            </a:extLst>
          </p:cNvPr>
          <p:cNvSpPr txBox="1">
            <a:spLocks noChangeArrowheads="1"/>
          </p:cNvSpPr>
          <p:nvPr/>
        </p:nvSpPr>
        <p:spPr bwMode="auto">
          <a:xfrm>
            <a:off x="9188246" y="1387475"/>
            <a:ext cx="2743200" cy="3559629"/>
          </a:xfrm>
          <a:prstGeom prst="rect">
            <a:avLst/>
          </a:prstGeom>
          <a:solidFill>
            <a:srgbClr val="99FF99"/>
          </a:solidFill>
          <a:ln>
            <a:noFill/>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en-US" sz="2700" b="1"/>
              <a:t>PENT-UP </a:t>
            </a:r>
            <a:r>
              <a:rPr lang="en-US" altLang="en-US" sz="2700" b="1" dirty="0"/>
              <a:t>DEMAND FOR CAPITAL EQUIPMENT</a:t>
            </a:r>
            <a:br>
              <a:rPr lang="en-US" altLang="en-US" sz="2700" dirty="0"/>
            </a:br>
            <a:endParaRPr lang="en-US" altLang="en-US" sz="2700" dirty="0"/>
          </a:p>
          <a:p>
            <a:pPr>
              <a:lnSpc>
                <a:spcPts val="2700"/>
              </a:lnSpc>
              <a:spcBef>
                <a:spcPct val="0"/>
              </a:spcBef>
              <a:buFontTx/>
              <a:buNone/>
            </a:pPr>
            <a:r>
              <a:rPr lang="en-US" altLang="en-US" sz="2700" dirty="0"/>
              <a:t>Flat lining, no collapse like Great Recession, COVID Recession, even 2015-2016 retreat</a:t>
            </a:r>
            <a:endParaRPr lang="en-US" altLang="en-US" dirty="0"/>
          </a:p>
        </p:txBody>
      </p:sp>
      <p:sp>
        <p:nvSpPr>
          <p:cNvPr id="7" name="Title 1">
            <a:extLst>
              <a:ext uri="{FF2B5EF4-FFF2-40B4-BE49-F238E27FC236}">
                <a16:creationId xmlns:a16="http://schemas.microsoft.com/office/drawing/2014/main" id="{20416D5E-4B2D-0B79-1863-67E48B1DEA8E}"/>
              </a:ext>
            </a:extLst>
          </p:cNvPr>
          <p:cNvSpPr txBox="1">
            <a:spLocks noChangeArrowheads="1"/>
          </p:cNvSpPr>
          <p:nvPr/>
        </p:nvSpPr>
        <p:spPr bwMode="auto">
          <a:xfrm>
            <a:off x="387145" y="0"/>
            <a:ext cx="11353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a:t>No swan dive for interest-rate sensitive cap goods </a:t>
            </a:r>
            <a:br>
              <a:rPr lang="en-US" altLang="en-US" sz="3600" b="1" dirty="0"/>
            </a:br>
            <a:r>
              <a:rPr lang="en-US" altLang="en-US" dirty="0"/>
              <a:t>(like Classes 4 to 8 trucks)</a:t>
            </a:r>
            <a:br>
              <a:rPr lang="en-US" altLang="en-US" sz="4000" b="1" dirty="0"/>
            </a:br>
            <a:endParaRPr lang="en-US" altLang="en-US" sz="4000" b="1" dirty="0"/>
          </a:p>
        </p:txBody>
      </p:sp>
      <p:sp>
        <p:nvSpPr>
          <p:cNvPr id="5" name="TextBox 4">
            <a:extLst>
              <a:ext uri="{FF2B5EF4-FFF2-40B4-BE49-F238E27FC236}">
                <a16:creationId xmlns:a16="http://schemas.microsoft.com/office/drawing/2014/main" id="{C30CB364-8206-6CFF-C777-DE9E58F8083D}"/>
              </a:ext>
            </a:extLst>
          </p:cNvPr>
          <p:cNvSpPr txBox="1"/>
          <p:nvPr/>
        </p:nvSpPr>
        <p:spPr>
          <a:xfrm>
            <a:off x="387145" y="6000663"/>
            <a:ext cx="10686270" cy="261610"/>
          </a:xfrm>
          <a:prstGeom prst="rect">
            <a:avLst/>
          </a:prstGeom>
          <a:noFill/>
        </p:spPr>
        <p:txBody>
          <a:bodyPr wrap="square">
            <a:spAutoFit/>
          </a:bodyPr>
          <a:lstStyle/>
          <a:p>
            <a:r>
              <a:rPr lang="en-US" sz="1100" dirty="0">
                <a:solidFill>
                  <a:srgbClr val="000000"/>
                </a:solidFill>
                <a:latin typeface="Calibri" panose="020F0502020204030204" pitchFamily="34" charset="0"/>
              </a:rPr>
              <a:t>Note: Data series Census M3 Capital Goods excluding Aircraft, deflated by PPI Capital Equipment (Private)</a:t>
            </a:r>
            <a:endParaRPr lang="en-US" sz="1100" dirty="0"/>
          </a:p>
        </p:txBody>
      </p:sp>
      <p:sp>
        <p:nvSpPr>
          <p:cNvPr id="4" name="Slide Number Placeholder 2">
            <a:extLst>
              <a:ext uri="{FF2B5EF4-FFF2-40B4-BE49-F238E27FC236}">
                <a16:creationId xmlns:a16="http://schemas.microsoft.com/office/drawing/2014/main" id="{EE855368-BB54-1F69-3F65-ADA7E398EE13}"/>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17</a:t>
            </a:fld>
            <a:endParaRPr lang="en-US" sz="2400" dirty="0"/>
          </a:p>
        </p:txBody>
      </p:sp>
    </p:spTree>
    <p:extLst>
      <p:ext uri="{BB962C8B-B14F-4D97-AF65-F5344CB8AC3E}">
        <p14:creationId xmlns:p14="http://schemas.microsoft.com/office/powerpoint/2010/main" val="145090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2139-869F-587B-F6E4-A4A330770C8F}"/>
              </a:ext>
            </a:extLst>
          </p:cNvPr>
          <p:cNvSpPr txBox="1">
            <a:spLocks noChangeArrowheads="1"/>
          </p:cNvSpPr>
          <p:nvPr/>
        </p:nvSpPr>
        <p:spPr bwMode="auto">
          <a:xfrm>
            <a:off x="387145" y="0"/>
            <a:ext cx="11353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Summary Indicator Forecast Table</a:t>
            </a:r>
          </a:p>
          <a:p>
            <a:pPr algn="ctr">
              <a:spcBef>
                <a:spcPct val="0"/>
              </a:spcBef>
              <a:buFontTx/>
              <a:buNone/>
            </a:pPr>
            <a:endParaRPr lang="en-US" altLang="en-US" sz="4000" b="1" dirty="0"/>
          </a:p>
        </p:txBody>
      </p:sp>
      <p:pic>
        <p:nvPicPr>
          <p:cNvPr id="7" name="Picture 6">
            <a:extLst>
              <a:ext uri="{FF2B5EF4-FFF2-40B4-BE49-F238E27FC236}">
                <a16:creationId xmlns:a16="http://schemas.microsoft.com/office/drawing/2014/main" id="{8DF6836E-422C-60C5-DB2B-F1183CF71B96}"/>
              </a:ext>
            </a:extLst>
          </p:cNvPr>
          <p:cNvPicPr/>
          <p:nvPr/>
        </p:nvPicPr>
        <p:blipFill>
          <a:blip r:embed="rId3"/>
          <a:stretch>
            <a:fillRect/>
          </a:stretch>
        </p:blipFill>
        <p:spPr>
          <a:xfrm>
            <a:off x="233533" y="682543"/>
            <a:ext cx="8779933" cy="5492913"/>
          </a:xfrm>
          <a:prstGeom prst="rect">
            <a:avLst/>
          </a:prstGeom>
        </p:spPr>
      </p:pic>
      <p:sp>
        <p:nvSpPr>
          <p:cNvPr id="4" name="TextBox 2">
            <a:extLst>
              <a:ext uri="{FF2B5EF4-FFF2-40B4-BE49-F238E27FC236}">
                <a16:creationId xmlns:a16="http://schemas.microsoft.com/office/drawing/2014/main" id="{E799F089-9744-730A-63F1-804A4F0FC3AD}"/>
              </a:ext>
            </a:extLst>
          </p:cNvPr>
          <p:cNvSpPr txBox="1">
            <a:spLocks noChangeArrowheads="1"/>
          </p:cNvSpPr>
          <p:nvPr/>
        </p:nvSpPr>
        <p:spPr bwMode="auto">
          <a:xfrm>
            <a:off x="9144000" y="1037162"/>
            <a:ext cx="2901964" cy="2308324"/>
          </a:xfrm>
          <a:prstGeom prst="rect">
            <a:avLst/>
          </a:prstGeom>
          <a:solidFill>
            <a:srgbClr val="FFFF00"/>
          </a:solidFill>
          <a:ln>
            <a:noFill/>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400" dirty="0"/>
              <a:t>Made early recession call in July 2022…</a:t>
            </a:r>
            <a:br>
              <a:rPr lang="en-US" altLang="en-US" sz="2400" dirty="0"/>
            </a:br>
            <a:br>
              <a:rPr lang="en-US" altLang="en-US" sz="2400" dirty="0"/>
            </a:br>
            <a:r>
              <a:rPr lang="en-US" altLang="en-US" sz="2400" dirty="0"/>
              <a:t>Some doubts creeping in with start-of-2023 strength</a:t>
            </a:r>
          </a:p>
        </p:txBody>
      </p:sp>
      <p:sp>
        <p:nvSpPr>
          <p:cNvPr id="6" name="Slide Number Placeholder 2">
            <a:extLst>
              <a:ext uri="{FF2B5EF4-FFF2-40B4-BE49-F238E27FC236}">
                <a16:creationId xmlns:a16="http://schemas.microsoft.com/office/drawing/2014/main" id="{BDDEDB30-BC29-358F-443D-431F1AE3F6AF}"/>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18</a:t>
            </a:fld>
            <a:endParaRPr lang="en-US" sz="2400" dirty="0"/>
          </a:p>
        </p:txBody>
      </p:sp>
    </p:spTree>
    <p:extLst>
      <p:ext uri="{BB962C8B-B14F-4D97-AF65-F5344CB8AC3E}">
        <p14:creationId xmlns:p14="http://schemas.microsoft.com/office/powerpoint/2010/main" val="2316199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257E730-F770-4E48-9E10-3BC271875267}" type="slidenum">
              <a:rPr lang="en-US" sz="2400" smtClean="0"/>
              <a:pPr/>
              <a:t>19</a:t>
            </a:fld>
            <a:endParaRPr lang="en-US" sz="2400" dirty="0"/>
          </a:p>
        </p:txBody>
      </p:sp>
      <p:sp>
        <p:nvSpPr>
          <p:cNvPr id="5" name="Title 1"/>
          <p:cNvSpPr txBox="1">
            <a:spLocks/>
          </p:cNvSpPr>
          <p:nvPr/>
        </p:nvSpPr>
        <p:spPr>
          <a:xfrm>
            <a:off x="1981200" y="13652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Big Picture Summary</a:t>
            </a:r>
          </a:p>
        </p:txBody>
      </p:sp>
      <p:sp>
        <p:nvSpPr>
          <p:cNvPr id="2" name="TextBox 9">
            <a:extLst>
              <a:ext uri="{FF2B5EF4-FFF2-40B4-BE49-F238E27FC236}">
                <a16:creationId xmlns:a16="http://schemas.microsoft.com/office/drawing/2014/main" id="{7CA6AC6D-C194-A481-E596-0722751EB97A}"/>
              </a:ext>
            </a:extLst>
          </p:cNvPr>
          <p:cNvSpPr txBox="1">
            <a:spLocks noChangeArrowheads="1"/>
          </p:cNvSpPr>
          <p:nvPr/>
        </p:nvSpPr>
        <p:spPr bwMode="auto">
          <a:xfrm>
            <a:off x="433834" y="1144510"/>
            <a:ext cx="11453812"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9413" indent="-379413">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600"/>
              </a:spcAft>
            </a:pPr>
            <a:r>
              <a:rPr lang="en-US" altLang="en-US" sz="3800" i="1" dirty="0">
                <a:cs typeface="Calibri" panose="020F0502020204030204" pitchFamily="34" charset="0"/>
              </a:rPr>
              <a:t>Recession lite </a:t>
            </a:r>
            <a:r>
              <a:rPr lang="en-US" altLang="en-US" sz="3800" dirty="0">
                <a:cs typeface="Calibri" panose="020F0502020204030204" pitchFamily="34" charset="0"/>
              </a:rPr>
              <a:t>may have started; then again, maybe not</a:t>
            </a:r>
          </a:p>
          <a:p>
            <a:pPr>
              <a:spcBef>
                <a:spcPts val="1200"/>
              </a:spcBef>
              <a:spcAft>
                <a:spcPts val="600"/>
              </a:spcAft>
            </a:pPr>
            <a:r>
              <a:rPr lang="en-US" altLang="en-US" sz="3800" dirty="0">
                <a:cs typeface="Calibri" panose="020F0502020204030204" pitchFamily="34" charset="0"/>
              </a:rPr>
              <a:t>Sector variance make this “R” a different beast</a:t>
            </a:r>
          </a:p>
          <a:p>
            <a:pPr lvl="1">
              <a:spcBef>
                <a:spcPts val="1200"/>
              </a:spcBef>
              <a:spcAft>
                <a:spcPts val="600"/>
              </a:spcAft>
            </a:pPr>
            <a:r>
              <a:rPr lang="en-US" altLang="en-US" sz="3600" dirty="0">
                <a:cs typeface="Calibri" panose="020F0502020204030204" pitchFamily="34" charset="0"/>
              </a:rPr>
              <a:t>Trouble in housing, tech, retail (inventories)</a:t>
            </a:r>
          </a:p>
          <a:p>
            <a:pPr lvl="1">
              <a:spcBef>
                <a:spcPts val="1200"/>
              </a:spcBef>
              <a:spcAft>
                <a:spcPts val="600"/>
              </a:spcAft>
            </a:pPr>
            <a:r>
              <a:rPr lang="en-US" altLang="en-US" sz="3600" dirty="0">
                <a:cs typeface="Calibri" panose="020F0502020204030204" pitchFamily="34" charset="0"/>
              </a:rPr>
              <a:t>Cars, consumers, </a:t>
            </a:r>
            <a:r>
              <a:rPr lang="en-US" altLang="en-US" sz="3600" dirty="0" err="1">
                <a:cs typeface="Calibri" panose="020F0502020204030204" pitchFamily="34" charset="0"/>
              </a:rPr>
              <a:t>mfg</a:t>
            </a:r>
            <a:r>
              <a:rPr lang="en-US" altLang="en-US" sz="3600" dirty="0">
                <a:cs typeface="Calibri" panose="020F0502020204030204" pitchFamily="34" charset="0"/>
              </a:rPr>
              <a:t> soft but ahead of the average “R” </a:t>
            </a:r>
            <a:endParaRPr lang="en-US" altLang="en-US" sz="3600" i="1" u="sng" dirty="0">
              <a:cs typeface="Calibri" panose="020F0502020204030204" pitchFamily="34" charset="0"/>
            </a:endParaRPr>
          </a:p>
          <a:p>
            <a:pPr>
              <a:spcBef>
                <a:spcPts val="1200"/>
              </a:spcBef>
              <a:spcAft>
                <a:spcPts val="600"/>
              </a:spcAft>
            </a:pPr>
            <a:r>
              <a:rPr lang="en-US" altLang="en-US" sz="3800" dirty="0">
                <a:cs typeface="Calibri" panose="020F0502020204030204" pitchFamily="34" charset="0"/>
              </a:rPr>
              <a:t>Inflation relief = Fed hikes slow H1, drop rates H2?</a:t>
            </a:r>
          </a:p>
          <a:p>
            <a:pPr>
              <a:spcBef>
                <a:spcPts val="1200"/>
              </a:spcBef>
              <a:spcAft>
                <a:spcPts val="600"/>
              </a:spcAft>
            </a:pPr>
            <a:r>
              <a:rPr lang="en-US" altLang="en-US" sz="3800" dirty="0">
                <a:cs typeface="Calibri" panose="020F0502020204030204" pitchFamily="34" charset="0"/>
              </a:rPr>
              <a:t>Focus increases on H2, as to whether it’s R, or post-R</a:t>
            </a:r>
          </a:p>
        </p:txBody>
      </p:sp>
    </p:spTree>
    <p:extLst>
      <p:ext uri="{BB962C8B-B14F-4D97-AF65-F5344CB8AC3E}">
        <p14:creationId xmlns:p14="http://schemas.microsoft.com/office/powerpoint/2010/main" val="299203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257E730-F770-4E48-9E10-3BC271875267}" type="slidenum">
              <a:rPr lang="en-US" sz="2400" smtClean="0"/>
              <a:pPr/>
              <a:t>2</a:t>
            </a:fld>
            <a:endParaRPr lang="en-US" sz="2400" dirty="0"/>
          </a:p>
        </p:txBody>
      </p:sp>
      <p:sp>
        <p:nvSpPr>
          <p:cNvPr id="5" name="Title 1"/>
          <p:cNvSpPr txBox="1">
            <a:spLocks/>
          </p:cNvSpPr>
          <p:nvPr/>
        </p:nvSpPr>
        <p:spPr>
          <a:xfrm>
            <a:off x="1981200" y="13652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Big Picture Summary</a:t>
            </a:r>
          </a:p>
        </p:txBody>
      </p:sp>
      <p:sp>
        <p:nvSpPr>
          <p:cNvPr id="2" name="TextBox 9">
            <a:extLst>
              <a:ext uri="{FF2B5EF4-FFF2-40B4-BE49-F238E27FC236}">
                <a16:creationId xmlns:a16="http://schemas.microsoft.com/office/drawing/2014/main" id="{7CA6AC6D-C194-A481-E596-0722751EB97A}"/>
              </a:ext>
            </a:extLst>
          </p:cNvPr>
          <p:cNvSpPr txBox="1">
            <a:spLocks noChangeArrowheads="1"/>
          </p:cNvSpPr>
          <p:nvPr/>
        </p:nvSpPr>
        <p:spPr bwMode="auto">
          <a:xfrm>
            <a:off x="433834" y="1144510"/>
            <a:ext cx="11453812"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9413" indent="-379413">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spcAft>
                <a:spcPts val="600"/>
              </a:spcAft>
            </a:pPr>
            <a:r>
              <a:rPr lang="en-US" altLang="en-US" sz="3800" i="1" dirty="0">
                <a:cs typeface="Calibri" panose="020F0502020204030204" pitchFamily="34" charset="0"/>
              </a:rPr>
              <a:t>Recession lite </a:t>
            </a:r>
            <a:r>
              <a:rPr lang="en-US" altLang="en-US" sz="3800" dirty="0">
                <a:cs typeface="Calibri" panose="020F0502020204030204" pitchFamily="34" charset="0"/>
              </a:rPr>
              <a:t>may have started; then again, maybe not</a:t>
            </a:r>
          </a:p>
          <a:p>
            <a:pPr>
              <a:spcBef>
                <a:spcPts val="1200"/>
              </a:spcBef>
              <a:spcAft>
                <a:spcPts val="600"/>
              </a:spcAft>
            </a:pPr>
            <a:r>
              <a:rPr lang="en-US" altLang="en-US" sz="3800" dirty="0">
                <a:cs typeface="Calibri" panose="020F0502020204030204" pitchFamily="34" charset="0"/>
              </a:rPr>
              <a:t>Sector variance make this “R” a different beast</a:t>
            </a:r>
          </a:p>
          <a:p>
            <a:pPr lvl="1">
              <a:spcBef>
                <a:spcPts val="1200"/>
              </a:spcBef>
              <a:spcAft>
                <a:spcPts val="600"/>
              </a:spcAft>
            </a:pPr>
            <a:r>
              <a:rPr lang="en-US" altLang="en-US" sz="3600" dirty="0">
                <a:cs typeface="Calibri" panose="020F0502020204030204" pitchFamily="34" charset="0"/>
              </a:rPr>
              <a:t>Trouble in housing, tech, retail (inventories)</a:t>
            </a:r>
          </a:p>
          <a:p>
            <a:pPr lvl="1">
              <a:spcBef>
                <a:spcPts val="1200"/>
              </a:spcBef>
              <a:spcAft>
                <a:spcPts val="600"/>
              </a:spcAft>
            </a:pPr>
            <a:r>
              <a:rPr lang="en-US" altLang="en-US" sz="3600" dirty="0">
                <a:cs typeface="Calibri" panose="020F0502020204030204" pitchFamily="34" charset="0"/>
              </a:rPr>
              <a:t>Cars, consumers, </a:t>
            </a:r>
            <a:r>
              <a:rPr lang="en-US" altLang="en-US" sz="3600" dirty="0" err="1">
                <a:cs typeface="Calibri" panose="020F0502020204030204" pitchFamily="34" charset="0"/>
              </a:rPr>
              <a:t>mfg</a:t>
            </a:r>
            <a:r>
              <a:rPr lang="en-US" altLang="en-US" sz="3600" dirty="0">
                <a:cs typeface="Calibri" panose="020F0502020204030204" pitchFamily="34" charset="0"/>
              </a:rPr>
              <a:t> soft but ahead of the average “R” </a:t>
            </a:r>
            <a:endParaRPr lang="en-US" altLang="en-US" sz="3600" i="1" u="sng" dirty="0">
              <a:cs typeface="Calibri" panose="020F0502020204030204" pitchFamily="34" charset="0"/>
            </a:endParaRPr>
          </a:p>
          <a:p>
            <a:pPr>
              <a:spcBef>
                <a:spcPts val="1200"/>
              </a:spcBef>
              <a:spcAft>
                <a:spcPts val="600"/>
              </a:spcAft>
            </a:pPr>
            <a:r>
              <a:rPr lang="en-US" altLang="en-US" sz="3800" dirty="0">
                <a:cs typeface="Calibri" panose="020F0502020204030204" pitchFamily="34" charset="0"/>
              </a:rPr>
              <a:t>Inflation relief = Fed hikes slow H1; drop rates H2?</a:t>
            </a:r>
          </a:p>
          <a:p>
            <a:pPr>
              <a:spcBef>
                <a:spcPts val="1200"/>
              </a:spcBef>
              <a:spcAft>
                <a:spcPts val="600"/>
              </a:spcAft>
            </a:pPr>
            <a:r>
              <a:rPr lang="en-US" altLang="en-US" sz="3800" dirty="0">
                <a:cs typeface="Calibri" panose="020F0502020204030204" pitchFamily="34" charset="0"/>
              </a:rPr>
              <a:t>Focus increases on H2, as to whether it’s R, or post-R</a:t>
            </a:r>
          </a:p>
        </p:txBody>
      </p:sp>
    </p:spTree>
    <p:extLst>
      <p:ext uri="{BB962C8B-B14F-4D97-AF65-F5344CB8AC3E}">
        <p14:creationId xmlns:p14="http://schemas.microsoft.com/office/powerpoint/2010/main" val="239687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descr="ACT_Research_logo-stacked NEW">
            <a:extLst>
              <a:ext uri="{FF2B5EF4-FFF2-40B4-BE49-F238E27FC236}">
                <a16:creationId xmlns:a16="http://schemas.microsoft.com/office/drawing/2014/main" id="{40EF7C87-64EB-B794-6078-F57C55A52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2741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25E17572-4576-B55E-4051-0D979294DF2C}"/>
              </a:ext>
            </a:extLst>
          </p:cNvPr>
          <p:cNvSpPr txBox="1">
            <a:spLocks noChangeArrowheads="1"/>
          </p:cNvSpPr>
          <p:nvPr/>
        </p:nvSpPr>
        <p:spPr>
          <a:xfrm>
            <a:off x="2209800" y="3962400"/>
            <a:ext cx="7772400" cy="1470025"/>
          </a:xfrm>
          <a:prstGeom prst="rect">
            <a:avLst/>
          </a:prstGeom>
        </p:spPr>
        <p:txBody>
          <a:bodyPr>
            <a:normAutofit fontScale="25000" lnSpcReduction="20000"/>
          </a:bodyPr>
          <a:lstStyle/>
          <a:p>
            <a:pPr algn="ctr">
              <a:defRPr/>
            </a:pPr>
            <a:r>
              <a:rPr lang="en-US" sz="1200" dirty="0">
                <a:latin typeface="Times New Roman" pitchFamily="18" charset="0"/>
                <a:ea typeface="+mj-ea"/>
                <a:cs typeface="Times New Roman" pitchFamily="18" charset="0"/>
              </a:rPr>
              <a:t> </a:t>
            </a:r>
            <a:br>
              <a:rPr lang="en-US" sz="1200" dirty="0">
                <a:latin typeface="Tms Rmn"/>
                <a:ea typeface="+mj-ea"/>
                <a:cs typeface="Times New Roman" pitchFamily="18" charset="0"/>
              </a:rPr>
            </a:br>
            <a:r>
              <a:rPr lang="en-US" sz="8800" dirty="0">
                <a:latin typeface="+mj-lt"/>
                <a:ea typeface="+mj-ea"/>
                <a:cs typeface="Times New Roman" pitchFamily="18" charset="0"/>
              </a:rPr>
              <a:t>ACT Research Company</a:t>
            </a:r>
            <a:br>
              <a:rPr lang="en-US" sz="8800" dirty="0">
                <a:latin typeface="+mj-lt"/>
                <a:ea typeface="+mj-ea"/>
                <a:cs typeface="Times New Roman" pitchFamily="18" charset="0"/>
              </a:rPr>
            </a:br>
            <a:r>
              <a:rPr lang="en-US" sz="5600" dirty="0">
                <a:ea typeface="+mj-ea"/>
                <a:cs typeface="Arial" pitchFamily="34" charset="0"/>
              </a:rPr>
              <a:t>4440 Middle Road</a:t>
            </a:r>
            <a:br>
              <a:rPr lang="en-US" sz="5600" dirty="0">
                <a:ea typeface="+mj-ea"/>
                <a:cs typeface="Times New Roman" pitchFamily="18" charset="0"/>
              </a:rPr>
            </a:br>
            <a:r>
              <a:rPr lang="en-US" sz="5600" dirty="0">
                <a:ea typeface="+mj-ea"/>
                <a:cs typeface="Arial" pitchFamily="34" charset="0"/>
              </a:rPr>
              <a:t>Columbus, IN  47203</a:t>
            </a:r>
            <a:br>
              <a:rPr lang="en-US" sz="5600" dirty="0">
                <a:ea typeface="+mj-ea"/>
                <a:cs typeface="Times New Roman" pitchFamily="18" charset="0"/>
              </a:rPr>
            </a:br>
            <a:br>
              <a:rPr lang="en-US" sz="5600" dirty="0">
                <a:ea typeface="+mj-ea"/>
                <a:cs typeface="Times New Roman" pitchFamily="18" charset="0"/>
              </a:rPr>
            </a:br>
            <a:r>
              <a:rPr lang="en-US" sz="5600" dirty="0">
                <a:ea typeface="+mj-ea"/>
                <a:cs typeface="Arial" pitchFamily="34" charset="0"/>
              </a:rPr>
              <a:t>Phone:  (812) 379-2085</a:t>
            </a:r>
            <a:br>
              <a:rPr lang="en-US" sz="5600" dirty="0">
                <a:ea typeface="+mj-ea"/>
                <a:cs typeface="Times New Roman" pitchFamily="18" charset="0"/>
              </a:rPr>
            </a:br>
            <a:r>
              <a:rPr lang="en-US" sz="5600" dirty="0">
                <a:ea typeface="+mj-ea"/>
                <a:cs typeface="Arial" pitchFamily="34" charset="0"/>
              </a:rPr>
              <a:t>Fax:  (812) 378-5997</a:t>
            </a:r>
            <a:br>
              <a:rPr lang="en-US" sz="5600" dirty="0">
                <a:ea typeface="+mj-ea"/>
                <a:cs typeface="Times New Roman" pitchFamily="18" charset="0"/>
              </a:rPr>
            </a:br>
            <a:r>
              <a:rPr lang="en-US" sz="5600" dirty="0">
                <a:ea typeface="+mj-ea"/>
                <a:cs typeface="Arial" pitchFamily="34" charset="0"/>
              </a:rPr>
              <a:t>Email:  trucks@actresearch.net</a:t>
            </a:r>
            <a:br>
              <a:rPr lang="en-US" sz="5600" dirty="0">
                <a:ea typeface="+mj-ea"/>
                <a:cs typeface="Times New Roman" pitchFamily="18" charset="0"/>
              </a:rPr>
            </a:br>
            <a:r>
              <a:rPr lang="en-US" sz="5600" b="1" i="1" dirty="0">
                <a:ea typeface="+mj-ea"/>
                <a:cs typeface="Arial" pitchFamily="34" charset="0"/>
              </a:rPr>
              <a:t>www.actresearch.net</a:t>
            </a:r>
            <a:endParaRPr lang="en-US" sz="5600" dirty="0">
              <a:ea typeface="+mj-ea"/>
              <a:cs typeface="Times New Roman" pitchFamily="18" charset="0"/>
            </a:endParaRPr>
          </a:p>
        </p:txBody>
      </p:sp>
      <p:sp>
        <p:nvSpPr>
          <p:cNvPr id="73732" name="Rectangle 5">
            <a:extLst>
              <a:ext uri="{FF2B5EF4-FFF2-40B4-BE49-F238E27FC236}">
                <a16:creationId xmlns:a16="http://schemas.microsoft.com/office/drawing/2014/main" id="{AA3FEE12-9B42-8D74-F699-CFFFEF30DA36}"/>
              </a:ext>
            </a:extLst>
          </p:cNvPr>
          <p:cNvSpPr>
            <a:spLocks noChangeArrowheads="1"/>
          </p:cNvSpPr>
          <p:nvPr/>
        </p:nvSpPr>
        <p:spPr bwMode="auto">
          <a:xfrm>
            <a:off x="2345266" y="5703887"/>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2" name="Slide Number Placeholder 2">
            <a:extLst>
              <a:ext uri="{FF2B5EF4-FFF2-40B4-BE49-F238E27FC236}">
                <a16:creationId xmlns:a16="http://schemas.microsoft.com/office/drawing/2014/main" id="{9E6D81E6-F918-A577-139E-75741A713D1A}"/>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20</a:t>
            </a:fld>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257E730-F770-4E48-9E10-3BC271875267}" type="slidenum">
              <a:rPr lang="en-US" sz="2400" smtClean="0"/>
              <a:pPr/>
              <a:t>3</a:t>
            </a:fld>
            <a:endParaRPr lang="en-US" sz="2400" dirty="0"/>
          </a:p>
        </p:txBody>
      </p:sp>
      <p:sp>
        <p:nvSpPr>
          <p:cNvPr id="5" name="Title 1"/>
          <p:cNvSpPr txBox="1">
            <a:spLocks/>
          </p:cNvSpPr>
          <p:nvPr/>
        </p:nvSpPr>
        <p:spPr>
          <a:xfrm>
            <a:off x="1981200" y="13652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Good news, bad news</a:t>
            </a:r>
          </a:p>
        </p:txBody>
      </p:sp>
      <p:sp>
        <p:nvSpPr>
          <p:cNvPr id="4" name="Content Placeholder 2">
            <a:extLst>
              <a:ext uri="{FF2B5EF4-FFF2-40B4-BE49-F238E27FC236}">
                <a16:creationId xmlns:a16="http://schemas.microsoft.com/office/drawing/2014/main" id="{719CD0CD-A6D6-0243-7FA2-1F5CA40764CF}"/>
              </a:ext>
            </a:extLst>
          </p:cNvPr>
          <p:cNvSpPr txBox="1">
            <a:spLocks noChangeArrowheads="1"/>
          </p:cNvSpPr>
          <p:nvPr/>
        </p:nvSpPr>
        <p:spPr bwMode="auto">
          <a:xfrm>
            <a:off x="112713" y="1690400"/>
            <a:ext cx="60467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28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600">
                <a:solidFill>
                  <a:schemeClr val="tx1"/>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57350" indent="-2857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114550" indent="-2857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717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0289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861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433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pPr>
            <a:r>
              <a:rPr lang="en-US" altLang="en-US" sz="2400" i="1" u="sng" dirty="0"/>
              <a:t>Interest rates impact Main Street 6 </a:t>
            </a:r>
            <a:r>
              <a:rPr lang="en-US" altLang="en-US" sz="2400" i="1" u="sng" dirty="0" err="1"/>
              <a:t>mo</a:t>
            </a:r>
            <a:r>
              <a:rPr lang="en-US" altLang="en-US" sz="2400" i="1" u="sng" dirty="0"/>
              <a:t> lag</a:t>
            </a:r>
          </a:p>
          <a:p>
            <a:pPr>
              <a:lnSpc>
                <a:spcPct val="90000"/>
              </a:lnSpc>
              <a:spcBef>
                <a:spcPts val="1000"/>
              </a:spcBef>
            </a:pPr>
            <a:r>
              <a:rPr lang="en-US" altLang="en-US" sz="2400" dirty="0"/>
              <a:t>Consumers anxious, but… </a:t>
            </a:r>
          </a:p>
          <a:p>
            <a:pPr eaLnBrk="1" hangingPunct="1">
              <a:lnSpc>
                <a:spcPct val="90000"/>
              </a:lnSpc>
              <a:spcBef>
                <a:spcPts val="1000"/>
              </a:spcBef>
            </a:pPr>
            <a:r>
              <a:rPr lang="en-US" altLang="en-US" sz="2400" dirty="0"/>
              <a:t>Inventories in retail too high</a:t>
            </a:r>
          </a:p>
          <a:p>
            <a:pPr eaLnBrk="1" hangingPunct="1">
              <a:lnSpc>
                <a:spcPct val="90000"/>
              </a:lnSpc>
              <a:spcBef>
                <a:spcPts val="1000"/>
              </a:spcBef>
            </a:pPr>
            <a:r>
              <a:rPr lang="en-US" altLang="en-US" sz="2400" dirty="0"/>
              <a:t>Housing peaked a year ago &amp; still declining</a:t>
            </a:r>
          </a:p>
          <a:p>
            <a:pPr eaLnBrk="1" hangingPunct="1">
              <a:lnSpc>
                <a:spcPct val="90000"/>
              </a:lnSpc>
              <a:spcBef>
                <a:spcPts val="1000"/>
              </a:spcBef>
            </a:pPr>
            <a:r>
              <a:rPr lang="en-US" altLang="en-US" sz="2400" dirty="0"/>
              <a:t>Diesel not following crude prices down</a:t>
            </a:r>
          </a:p>
          <a:p>
            <a:pPr eaLnBrk="1" hangingPunct="1">
              <a:lnSpc>
                <a:spcPct val="90000"/>
              </a:lnSpc>
              <a:spcBef>
                <a:spcPts val="1000"/>
              </a:spcBef>
            </a:pPr>
            <a:r>
              <a:rPr lang="en-US" altLang="en-US" sz="2400" dirty="0"/>
              <a:t>New tech sector layoffs almost daily</a:t>
            </a:r>
          </a:p>
          <a:p>
            <a:pPr eaLnBrk="1" hangingPunct="1">
              <a:lnSpc>
                <a:spcPct val="90000"/>
              </a:lnSpc>
              <a:spcBef>
                <a:spcPts val="1000"/>
              </a:spcBef>
            </a:pPr>
            <a:r>
              <a:rPr lang="en-US" altLang="en-US" sz="2400" dirty="0"/>
              <a:t>Politics – DC circus, House Speaker vote</a:t>
            </a:r>
          </a:p>
          <a:p>
            <a:pPr eaLnBrk="1" hangingPunct="1">
              <a:lnSpc>
                <a:spcPct val="90000"/>
              </a:lnSpc>
              <a:spcBef>
                <a:spcPts val="1000"/>
              </a:spcBef>
            </a:pPr>
            <a:r>
              <a:rPr lang="en-US" altLang="en-US" sz="2400" dirty="0"/>
              <a:t>China more difficult than ever</a:t>
            </a:r>
          </a:p>
          <a:p>
            <a:pPr eaLnBrk="1" hangingPunct="1">
              <a:lnSpc>
                <a:spcPct val="90000"/>
              </a:lnSpc>
              <a:spcBef>
                <a:spcPts val="1000"/>
              </a:spcBef>
            </a:pPr>
            <a:r>
              <a:rPr lang="en-US" altLang="en-US" sz="2400" dirty="0"/>
              <a:t>Rus-</a:t>
            </a:r>
            <a:r>
              <a:rPr lang="en-US" altLang="en-US" sz="2400" dirty="0" err="1"/>
              <a:t>Ukr</a:t>
            </a:r>
            <a:r>
              <a:rPr lang="en-US" altLang="en-US" sz="2400" dirty="0"/>
              <a:t> war drags on, no end in sight</a:t>
            </a:r>
          </a:p>
          <a:p>
            <a:pPr marL="0" indent="0" eaLnBrk="1" hangingPunct="1">
              <a:lnSpc>
                <a:spcPct val="90000"/>
              </a:lnSpc>
              <a:spcBef>
                <a:spcPts val="1000"/>
              </a:spcBef>
              <a:buNone/>
            </a:pPr>
            <a:endParaRPr lang="en-US" altLang="en-US" sz="2400" dirty="0"/>
          </a:p>
        </p:txBody>
      </p:sp>
      <p:sp>
        <p:nvSpPr>
          <p:cNvPr id="6" name="Text Box 5">
            <a:extLst>
              <a:ext uri="{FF2B5EF4-FFF2-40B4-BE49-F238E27FC236}">
                <a16:creationId xmlns:a16="http://schemas.microsoft.com/office/drawing/2014/main" id="{82AED004-A54D-52AD-88F1-53F56B684DCD}"/>
              </a:ext>
            </a:extLst>
          </p:cNvPr>
          <p:cNvSpPr txBox="1">
            <a:spLocks noChangeArrowheads="1"/>
          </p:cNvSpPr>
          <p:nvPr/>
        </p:nvSpPr>
        <p:spPr bwMode="auto">
          <a:xfrm>
            <a:off x="403225" y="1071275"/>
            <a:ext cx="5353050" cy="438150"/>
          </a:xfrm>
          <a:prstGeom prst="rect">
            <a:avLst/>
          </a:prstGeom>
          <a:solidFill>
            <a:srgbClr val="FF0000"/>
          </a:solidFill>
          <a:ln w="12700" algn="ctr">
            <a:solidFill>
              <a:srgbClr val="0067C6"/>
            </a:solidFill>
            <a:miter lim="800000"/>
            <a:headEnd/>
            <a:tailEnd/>
          </a:ln>
        </p:spPr>
        <p:txBody>
          <a:bodyPr lIns="68575" tIns="34288" rIns="68575" bIns="34288">
            <a:spAutoFit/>
          </a:bodyPr>
          <a:lstStyle>
            <a:lvl1pPr defTabSz="86360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863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b="1">
                <a:solidFill>
                  <a:schemeClr val="bg1"/>
                </a:solidFill>
                <a:latin typeface="Arial" panose="020B0604020202020204" pitchFamily="34" charset="0"/>
              </a:rPr>
              <a:t>Bad news</a:t>
            </a:r>
          </a:p>
        </p:txBody>
      </p:sp>
      <p:sp>
        <p:nvSpPr>
          <p:cNvPr id="7" name="Content Placeholder 2">
            <a:extLst>
              <a:ext uri="{FF2B5EF4-FFF2-40B4-BE49-F238E27FC236}">
                <a16:creationId xmlns:a16="http://schemas.microsoft.com/office/drawing/2014/main" id="{0AA7D969-1A0D-A3ED-9AA0-1CEB6E48BB69}"/>
              </a:ext>
            </a:extLst>
          </p:cNvPr>
          <p:cNvSpPr txBox="1">
            <a:spLocks noChangeArrowheads="1"/>
          </p:cNvSpPr>
          <p:nvPr/>
        </p:nvSpPr>
        <p:spPr bwMode="auto">
          <a:xfrm>
            <a:off x="6175375" y="1697472"/>
            <a:ext cx="5983288" cy="3925062"/>
          </a:xfrm>
          <a:prstGeom prst="rect">
            <a:avLst/>
          </a:prstGeom>
          <a:noFill/>
          <a:ln>
            <a:noFill/>
          </a:ln>
        </p:spPr>
        <p:txBody>
          <a:bodyPr/>
          <a:lstStyle>
            <a:lvl1pPr marL="457200" indent="-457200">
              <a:spcBef>
                <a:spcPct val="20000"/>
              </a:spcBef>
              <a:buFont typeface="Arial" panose="020B0604020202020204" pitchFamily="34" charset="0"/>
              <a:buChar char="•"/>
              <a:defRPr sz="28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600">
                <a:solidFill>
                  <a:schemeClr val="tx1"/>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57350" indent="-2857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114550" indent="-2857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717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0289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861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43350" indent="-2857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defRPr/>
            </a:pPr>
            <a:r>
              <a:rPr lang="en-US" altLang="en-US" sz="2400" i="1" u="sng" dirty="0">
                <a:latin typeface="+mn-lt"/>
              </a:rPr>
              <a:t>Recent data flow upbeat</a:t>
            </a:r>
          </a:p>
          <a:p>
            <a:pPr eaLnBrk="1" hangingPunct="1">
              <a:lnSpc>
                <a:spcPct val="90000"/>
              </a:lnSpc>
              <a:spcBef>
                <a:spcPts val="1000"/>
              </a:spcBef>
              <a:defRPr/>
            </a:pPr>
            <a:r>
              <a:rPr lang="en-US" altLang="en-US" sz="2400" dirty="0">
                <a:latin typeface="+mn-lt"/>
              </a:rPr>
              <a:t>…anxious consumers are spending</a:t>
            </a:r>
          </a:p>
          <a:p>
            <a:pPr eaLnBrk="1" hangingPunct="1">
              <a:lnSpc>
                <a:spcPct val="90000"/>
              </a:lnSpc>
              <a:spcBef>
                <a:spcPts val="1000"/>
              </a:spcBef>
              <a:defRPr/>
            </a:pPr>
            <a:r>
              <a:rPr lang="en-US" altLang="en-US" sz="2400" dirty="0">
                <a:latin typeface="+mn-lt"/>
              </a:rPr>
              <a:t>Super strong job market</a:t>
            </a:r>
          </a:p>
          <a:p>
            <a:pPr lvl="1" eaLnBrk="1" hangingPunct="1">
              <a:lnSpc>
                <a:spcPct val="90000"/>
              </a:lnSpc>
              <a:spcBef>
                <a:spcPts val="1000"/>
              </a:spcBef>
              <a:defRPr/>
            </a:pPr>
            <a:r>
              <a:rPr lang="en-US" altLang="en-US" sz="2200" dirty="0">
                <a:latin typeface="+mn-lt"/>
              </a:rPr>
              <a:t>unemployment 3.4% </a:t>
            </a:r>
          </a:p>
          <a:p>
            <a:pPr lvl="1" eaLnBrk="1" hangingPunct="1">
              <a:lnSpc>
                <a:spcPct val="90000"/>
              </a:lnSpc>
              <a:spcBef>
                <a:spcPts val="1000"/>
              </a:spcBef>
              <a:defRPr/>
            </a:pPr>
            <a:r>
              <a:rPr lang="en-US" altLang="en-US" sz="2200" dirty="0">
                <a:latin typeface="+mn-lt"/>
              </a:rPr>
              <a:t>11 million jobs open, near a record</a:t>
            </a:r>
          </a:p>
          <a:p>
            <a:pPr eaLnBrk="1" hangingPunct="1">
              <a:lnSpc>
                <a:spcPct val="90000"/>
              </a:lnSpc>
              <a:spcBef>
                <a:spcPts val="1000"/>
              </a:spcBef>
              <a:defRPr/>
            </a:pPr>
            <a:r>
              <a:rPr lang="en-US" altLang="en-US" sz="2400" dirty="0">
                <a:latin typeface="+mn-lt"/>
              </a:rPr>
              <a:t>Inflation gradually retreating</a:t>
            </a:r>
          </a:p>
          <a:p>
            <a:pPr eaLnBrk="1" hangingPunct="1">
              <a:lnSpc>
                <a:spcPct val="90000"/>
              </a:lnSpc>
              <a:spcBef>
                <a:spcPts val="1000"/>
              </a:spcBef>
              <a:defRPr/>
            </a:pPr>
            <a:r>
              <a:rPr lang="en-US" altLang="en-US" sz="2400" i="1" u="sng" dirty="0">
                <a:latin typeface="+mn-lt"/>
              </a:rPr>
              <a:t>Pent-up demand for autos, CV, and other durables</a:t>
            </a:r>
          </a:p>
          <a:p>
            <a:pPr eaLnBrk="1" hangingPunct="1">
              <a:lnSpc>
                <a:spcPct val="90000"/>
              </a:lnSpc>
              <a:spcBef>
                <a:spcPts val="1000"/>
              </a:spcBef>
              <a:defRPr/>
            </a:pPr>
            <a:r>
              <a:rPr lang="en-US" altLang="en-US" sz="2400" dirty="0">
                <a:latin typeface="+mn-lt"/>
              </a:rPr>
              <a:t>Energy prices down from peak  </a:t>
            </a:r>
          </a:p>
          <a:p>
            <a:pPr eaLnBrk="1" hangingPunct="1">
              <a:lnSpc>
                <a:spcPct val="90000"/>
              </a:lnSpc>
              <a:spcBef>
                <a:spcPts val="1000"/>
              </a:spcBef>
              <a:defRPr/>
            </a:pPr>
            <a:r>
              <a:rPr lang="en-US" altLang="en-US" sz="2400" dirty="0">
                <a:latin typeface="+mn-lt"/>
              </a:rPr>
              <a:t>COVID severity declining in NA</a:t>
            </a:r>
          </a:p>
          <a:p>
            <a:pPr marL="0" indent="0" eaLnBrk="1" hangingPunct="1">
              <a:lnSpc>
                <a:spcPct val="90000"/>
              </a:lnSpc>
              <a:spcBef>
                <a:spcPts val="1000"/>
              </a:spcBef>
              <a:buFont typeface="Arial" panose="020B0604020202020204" pitchFamily="34" charset="0"/>
              <a:buNone/>
              <a:defRPr/>
            </a:pPr>
            <a:endParaRPr lang="en-US" altLang="en-US" sz="2000" dirty="0"/>
          </a:p>
        </p:txBody>
      </p:sp>
      <p:sp>
        <p:nvSpPr>
          <p:cNvPr id="8" name="Text Box 6">
            <a:extLst>
              <a:ext uri="{FF2B5EF4-FFF2-40B4-BE49-F238E27FC236}">
                <a16:creationId xmlns:a16="http://schemas.microsoft.com/office/drawing/2014/main" id="{620D0F62-A844-82CF-A73A-96AD940CEB10}"/>
              </a:ext>
            </a:extLst>
          </p:cNvPr>
          <p:cNvSpPr txBox="1">
            <a:spLocks noChangeArrowheads="1"/>
          </p:cNvSpPr>
          <p:nvPr/>
        </p:nvSpPr>
        <p:spPr bwMode="auto">
          <a:xfrm>
            <a:off x="6175375" y="1071275"/>
            <a:ext cx="5638800" cy="438150"/>
          </a:xfrm>
          <a:prstGeom prst="rect">
            <a:avLst/>
          </a:prstGeom>
          <a:solidFill>
            <a:srgbClr val="00B050"/>
          </a:solidFill>
          <a:ln w="12700" algn="ctr">
            <a:solidFill>
              <a:srgbClr val="0067C6"/>
            </a:solidFill>
            <a:miter lim="800000"/>
            <a:headEnd/>
            <a:tailEnd/>
          </a:ln>
        </p:spPr>
        <p:txBody>
          <a:bodyPr lIns="68575" tIns="34288" rIns="68575" bIns="34288">
            <a:spAutoFit/>
          </a:bodyPr>
          <a:lstStyle>
            <a:lvl1pPr defTabSz="86360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6360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863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b="1" dirty="0">
                <a:solidFill>
                  <a:schemeClr val="bg1"/>
                </a:solidFill>
                <a:latin typeface="Arial" panose="020B0604020202020204" pitchFamily="34" charset="0"/>
              </a:rPr>
              <a:t>Good news</a:t>
            </a:r>
          </a:p>
        </p:txBody>
      </p:sp>
      <p:sp>
        <p:nvSpPr>
          <p:cNvPr id="9" name="Text Box 7">
            <a:extLst>
              <a:ext uri="{FF2B5EF4-FFF2-40B4-BE49-F238E27FC236}">
                <a16:creationId xmlns:a16="http://schemas.microsoft.com/office/drawing/2014/main" id="{62C1F2FB-9D10-26EA-4A11-B4F857C5B088}"/>
              </a:ext>
            </a:extLst>
          </p:cNvPr>
          <p:cNvSpPr txBox="1">
            <a:spLocks noChangeArrowheads="1"/>
          </p:cNvSpPr>
          <p:nvPr/>
        </p:nvSpPr>
        <p:spPr bwMode="auto">
          <a:xfrm>
            <a:off x="763588" y="6488113"/>
            <a:ext cx="4572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46" tIns="45318" rIns="90646" bIns="45318">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67C6"/>
              </a:buClr>
              <a:buFontTx/>
              <a:buNone/>
            </a:pPr>
            <a:r>
              <a:rPr lang="en-US" altLang="en-US" sz="1200" dirty="0">
                <a:solidFill>
                  <a:schemeClr val="bg1"/>
                </a:solidFill>
                <a:latin typeface="Arial" panose="020B0604020202020204" pitchFamily="34" charset="0"/>
                <a:ea typeface="Geneva"/>
                <a:cs typeface="Arial" panose="020B0604020202020204" pitchFamily="34" charset="0"/>
              </a:rPr>
              <a:t>Updated:  February 15, 2023</a:t>
            </a:r>
          </a:p>
        </p:txBody>
      </p:sp>
    </p:spTree>
    <p:extLst>
      <p:ext uri="{BB962C8B-B14F-4D97-AF65-F5344CB8AC3E}">
        <p14:creationId xmlns:p14="http://schemas.microsoft.com/office/powerpoint/2010/main" val="52858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Lessons from equities</a:t>
            </a:r>
          </a:p>
          <a:p>
            <a:r>
              <a:rPr lang="en-US" sz="3600" b="1" dirty="0"/>
              <a:t>2022 down 19%, 2023 ytd up 7.5%</a:t>
            </a:r>
          </a:p>
          <a:p>
            <a:endParaRPr lang="en-US" dirty="0"/>
          </a:p>
        </p:txBody>
      </p:sp>
      <p:pic>
        <p:nvPicPr>
          <p:cNvPr id="7" name="Picture 2">
            <a:extLst>
              <a:ext uri="{FF2B5EF4-FFF2-40B4-BE49-F238E27FC236}">
                <a16:creationId xmlns:a16="http://schemas.microsoft.com/office/drawing/2014/main" id="{8149D5E2-F584-E3F6-5D2F-E45A804C4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91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ECC67548-5D13-ADD9-60B7-4142B6BB4A3D}"/>
              </a:ext>
            </a:extLst>
          </p:cNvPr>
          <p:cNvSpPr txBox="1">
            <a:spLocks noChangeArrowheads="1"/>
          </p:cNvSpPr>
          <p:nvPr/>
        </p:nvSpPr>
        <p:spPr bwMode="auto">
          <a:xfrm>
            <a:off x="11353800" y="6483350"/>
            <a:ext cx="636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378F2E1-8F62-47D7-A860-861BF934ADED}" type="slidenum">
              <a:rPr lang="en-US" altLang="en-US" sz="1800">
                <a:latin typeface="Arial" panose="020B0604020202020204" pitchFamily="34" charset="0"/>
              </a:rPr>
              <a:pPr algn="r" eaLnBrk="1" hangingPunct="1">
                <a:spcBef>
                  <a:spcPct val="0"/>
                </a:spcBef>
                <a:buFontTx/>
                <a:buNone/>
              </a:pPr>
              <a:t>4</a:t>
            </a:fld>
            <a:endParaRPr lang="en-US" altLang="en-US" sz="1800">
              <a:latin typeface="Arial" panose="020B0604020202020204" pitchFamily="34" charset="0"/>
            </a:endParaRPr>
          </a:p>
        </p:txBody>
      </p:sp>
      <p:sp>
        <p:nvSpPr>
          <p:cNvPr id="9" name="TextBox 2">
            <a:extLst>
              <a:ext uri="{FF2B5EF4-FFF2-40B4-BE49-F238E27FC236}">
                <a16:creationId xmlns:a16="http://schemas.microsoft.com/office/drawing/2014/main" id="{8DF09B86-4569-1C8A-5865-CAB26CE17EE0}"/>
              </a:ext>
            </a:extLst>
          </p:cNvPr>
          <p:cNvSpPr txBox="1">
            <a:spLocks noChangeArrowheads="1"/>
          </p:cNvSpPr>
          <p:nvPr/>
        </p:nvSpPr>
        <p:spPr bwMode="auto">
          <a:xfrm>
            <a:off x="9242960" y="2394218"/>
            <a:ext cx="2825750" cy="3785652"/>
          </a:xfrm>
          <a:prstGeom prst="rect">
            <a:avLst/>
          </a:prstGeom>
          <a:solidFill>
            <a:srgbClr val="FFFF00"/>
          </a:solidFill>
          <a:ln>
            <a:noFill/>
          </a:ln>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400" dirty="0"/>
              <a:t>Five months of Oct to Feb OK, up 15.6%</a:t>
            </a:r>
          </a:p>
          <a:p>
            <a:pPr>
              <a:spcBef>
                <a:spcPct val="0"/>
              </a:spcBef>
              <a:buFontTx/>
              <a:buNone/>
              <a:defRPr/>
            </a:pPr>
            <a:r>
              <a:rPr lang="en-US" altLang="en-US" sz="2400" dirty="0"/>
              <a:t>---------------------------</a:t>
            </a:r>
            <a:br>
              <a:rPr lang="en-US" altLang="en-US" sz="2400" dirty="0"/>
            </a:br>
            <a:r>
              <a:rPr lang="en-US" altLang="en-US" sz="2400" dirty="0"/>
              <a:t>20% correction on 2022 H1 shocks</a:t>
            </a:r>
          </a:p>
          <a:p>
            <a:pPr marL="342900" indent="-342900">
              <a:spcBef>
                <a:spcPct val="0"/>
              </a:spcBef>
              <a:defRPr/>
            </a:pPr>
            <a:r>
              <a:rPr lang="en-US" altLang="en-US" sz="2400" dirty="0"/>
              <a:t>Inflation</a:t>
            </a:r>
          </a:p>
          <a:p>
            <a:pPr marL="342900" indent="-342900">
              <a:spcBef>
                <a:spcPct val="0"/>
              </a:spcBef>
              <a:defRPr/>
            </a:pPr>
            <a:r>
              <a:rPr lang="en-US" altLang="en-US" sz="2400" dirty="0"/>
              <a:t>Rus - Ukraine</a:t>
            </a:r>
          </a:p>
          <a:p>
            <a:pPr marL="342900" indent="-342900">
              <a:spcBef>
                <a:spcPct val="0"/>
              </a:spcBef>
              <a:defRPr/>
            </a:pPr>
            <a:r>
              <a:rPr lang="en-US" altLang="en-US" sz="2400" dirty="0"/>
              <a:t>Fed rate hikes</a:t>
            </a:r>
          </a:p>
          <a:p>
            <a:pPr marL="342900" indent="-342900">
              <a:spcBef>
                <a:spcPct val="0"/>
              </a:spcBef>
              <a:defRPr/>
            </a:pPr>
            <a:r>
              <a:rPr lang="en-US" altLang="en-US" sz="2400" dirty="0"/>
              <a:t>China COVID </a:t>
            </a:r>
          </a:p>
          <a:p>
            <a:pPr marL="342900" indent="-342900">
              <a:spcBef>
                <a:spcPct val="0"/>
              </a:spcBef>
              <a:defRPr/>
            </a:pPr>
            <a:r>
              <a:rPr lang="en-US" altLang="en-US" sz="2400" dirty="0"/>
              <a:t>Recession risk</a:t>
            </a:r>
          </a:p>
        </p:txBody>
      </p:sp>
      <p:sp>
        <p:nvSpPr>
          <p:cNvPr id="10" name="Callout: Line 9">
            <a:extLst>
              <a:ext uri="{FF2B5EF4-FFF2-40B4-BE49-F238E27FC236}">
                <a16:creationId xmlns:a16="http://schemas.microsoft.com/office/drawing/2014/main" id="{957E6A30-0715-9D5F-34EA-F0652A68D965}"/>
              </a:ext>
            </a:extLst>
          </p:cNvPr>
          <p:cNvSpPr/>
          <p:nvPr/>
        </p:nvSpPr>
        <p:spPr>
          <a:xfrm flipH="1">
            <a:off x="1371600" y="3276600"/>
            <a:ext cx="2324100" cy="688975"/>
          </a:xfrm>
          <a:prstGeom prst="borderCallout1">
            <a:avLst>
              <a:gd name="adj1" fmla="val 18750"/>
              <a:gd name="adj2" fmla="val -8333"/>
              <a:gd name="adj3" fmla="val 49039"/>
              <a:gd name="adj4" fmla="val -3179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February 19, 2020</a:t>
            </a:r>
            <a:br>
              <a:rPr lang="en-US" dirty="0">
                <a:solidFill>
                  <a:schemeClr val="tx1"/>
                </a:solidFill>
              </a:rPr>
            </a:br>
            <a:r>
              <a:rPr lang="en-US" dirty="0">
                <a:solidFill>
                  <a:schemeClr val="tx1"/>
                </a:solidFill>
              </a:rPr>
              <a:t>3386.15</a:t>
            </a:r>
          </a:p>
        </p:txBody>
      </p:sp>
      <p:sp>
        <p:nvSpPr>
          <p:cNvPr id="11" name="Callout: Line 10">
            <a:extLst>
              <a:ext uri="{FF2B5EF4-FFF2-40B4-BE49-F238E27FC236}">
                <a16:creationId xmlns:a16="http://schemas.microsoft.com/office/drawing/2014/main" id="{4B19C237-7E44-0B00-0051-89649BF0460C}"/>
              </a:ext>
            </a:extLst>
          </p:cNvPr>
          <p:cNvSpPr/>
          <p:nvPr/>
        </p:nvSpPr>
        <p:spPr>
          <a:xfrm>
            <a:off x="5486400" y="4876800"/>
            <a:ext cx="2033588" cy="690563"/>
          </a:xfrm>
          <a:prstGeom prst="borderCallout1">
            <a:avLst>
              <a:gd name="adj1" fmla="val 26727"/>
              <a:gd name="adj2" fmla="val 1948"/>
              <a:gd name="adj3" fmla="val 89709"/>
              <a:gd name="adj4" fmla="val -3960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March 23, 2020</a:t>
            </a:r>
            <a:br>
              <a:rPr lang="en-US" dirty="0">
                <a:solidFill>
                  <a:schemeClr val="tx1"/>
                </a:solidFill>
              </a:rPr>
            </a:br>
            <a:r>
              <a:rPr lang="en-US" dirty="0">
                <a:solidFill>
                  <a:schemeClr val="tx1"/>
                </a:solidFill>
              </a:rPr>
              <a:t>2337.40</a:t>
            </a:r>
          </a:p>
        </p:txBody>
      </p:sp>
      <p:sp>
        <p:nvSpPr>
          <p:cNvPr id="12" name="Callout: Line 11">
            <a:extLst>
              <a:ext uri="{FF2B5EF4-FFF2-40B4-BE49-F238E27FC236}">
                <a16:creationId xmlns:a16="http://schemas.microsoft.com/office/drawing/2014/main" id="{01E2869B-C7F3-1849-AA1F-E66AA1E14464}"/>
              </a:ext>
            </a:extLst>
          </p:cNvPr>
          <p:cNvSpPr/>
          <p:nvPr/>
        </p:nvSpPr>
        <p:spPr>
          <a:xfrm flipH="1">
            <a:off x="3774332" y="1470025"/>
            <a:ext cx="2402631" cy="688975"/>
          </a:xfrm>
          <a:prstGeom prst="borderCallout1">
            <a:avLst>
              <a:gd name="adj1" fmla="val 18750"/>
              <a:gd name="adj2" fmla="val -8333"/>
              <a:gd name="adj3" fmla="val -21666"/>
              <a:gd name="adj4" fmla="val -473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January 3, 2022 peak 4796.56</a:t>
            </a:r>
          </a:p>
        </p:txBody>
      </p:sp>
      <p:sp>
        <p:nvSpPr>
          <p:cNvPr id="13" name="Footer Placeholder 3">
            <a:extLst>
              <a:ext uri="{FF2B5EF4-FFF2-40B4-BE49-F238E27FC236}">
                <a16:creationId xmlns:a16="http://schemas.microsoft.com/office/drawing/2014/main" id="{3ECE8EA2-BE7A-81FE-AB55-DB95A694981B}"/>
              </a:ext>
            </a:extLst>
          </p:cNvPr>
          <p:cNvSpPr txBox="1">
            <a:spLocks/>
          </p:cNvSpPr>
          <p:nvPr/>
        </p:nvSpPr>
        <p:spPr>
          <a:xfrm>
            <a:off x="4064000" y="6492875"/>
            <a:ext cx="3860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ACT Research Co., Copyright 2023</a:t>
            </a:r>
            <a:endParaRPr lang="en-US" dirty="0"/>
          </a:p>
        </p:txBody>
      </p:sp>
      <p:sp>
        <p:nvSpPr>
          <p:cNvPr id="14" name="Callout: Line 13">
            <a:extLst>
              <a:ext uri="{FF2B5EF4-FFF2-40B4-BE49-F238E27FC236}">
                <a16:creationId xmlns:a16="http://schemas.microsoft.com/office/drawing/2014/main" id="{585B6B77-568B-AF64-D46A-DF444794067F}"/>
              </a:ext>
            </a:extLst>
          </p:cNvPr>
          <p:cNvSpPr/>
          <p:nvPr/>
        </p:nvSpPr>
        <p:spPr>
          <a:xfrm>
            <a:off x="9544050" y="1252538"/>
            <a:ext cx="2163763" cy="838200"/>
          </a:xfrm>
          <a:prstGeom prst="borderCallout1">
            <a:avLst>
              <a:gd name="adj1" fmla="val 47841"/>
              <a:gd name="adj2" fmla="val 589"/>
              <a:gd name="adj3" fmla="val 119507"/>
              <a:gd name="adj4" fmla="val -2189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February 15, 2023</a:t>
            </a:r>
            <a:br>
              <a:rPr lang="en-US" dirty="0">
                <a:solidFill>
                  <a:schemeClr val="tx1"/>
                </a:solidFill>
              </a:rPr>
            </a:br>
            <a:r>
              <a:rPr lang="en-US" dirty="0">
                <a:solidFill>
                  <a:schemeClr val="tx1"/>
                </a:solidFill>
              </a:rPr>
              <a:t>4136.56 up 15.6% from Oct 12 </a:t>
            </a:r>
          </a:p>
        </p:txBody>
      </p:sp>
      <p:sp>
        <p:nvSpPr>
          <p:cNvPr id="15" name="Callout: Line 14">
            <a:extLst>
              <a:ext uri="{FF2B5EF4-FFF2-40B4-BE49-F238E27FC236}">
                <a16:creationId xmlns:a16="http://schemas.microsoft.com/office/drawing/2014/main" id="{ADE13835-3CA3-DF07-C4D6-041FF846B847}"/>
              </a:ext>
            </a:extLst>
          </p:cNvPr>
          <p:cNvSpPr/>
          <p:nvPr/>
        </p:nvSpPr>
        <p:spPr>
          <a:xfrm>
            <a:off x="5741244" y="3678142"/>
            <a:ext cx="2402631" cy="593821"/>
          </a:xfrm>
          <a:prstGeom prst="borderCallout1">
            <a:avLst>
              <a:gd name="adj1" fmla="val -3571"/>
              <a:gd name="adj2" fmla="val 89972"/>
              <a:gd name="adj3" fmla="val -55458"/>
              <a:gd name="adj4" fmla="val 1128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October 12, 2022 low</a:t>
            </a:r>
            <a:br>
              <a:rPr lang="en-US" dirty="0">
                <a:solidFill>
                  <a:schemeClr val="tx1"/>
                </a:solidFill>
              </a:rPr>
            </a:br>
            <a:r>
              <a:rPr lang="en-US" dirty="0">
                <a:solidFill>
                  <a:schemeClr val="tx1"/>
                </a:solidFill>
              </a:rPr>
              <a:t>3577.03</a:t>
            </a:r>
          </a:p>
        </p:txBody>
      </p:sp>
      <p:sp>
        <p:nvSpPr>
          <p:cNvPr id="2" name="Slide Number Placeholder 2">
            <a:extLst>
              <a:ext uri="{FF2B5EF4-FFF2-40B4-BE49-F238E27FC236}">
                <a16:creationId xmlns:a16="http://schemas.microsoft.com/office/drawing/2014/main" id="{2030FED1-311E-8595-78A5-2A54151A8852}"/>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4</a:t>
            </a:fld>
            <a:endParaRPr lang="en-US" sz="2400" dirty="0"/>
          </a:p>
        </p:txBody>
      </p:sp>
    </p:spTree>
    <p:extLst>
      <p:ext uri="{BB962C8B-B14F-4D97-AF65-F5344CB8AC3E}">
        <p14:creationId xmlns:p14="http://schemas.microsoft.com/office/powerpoint/2010/main" val="21249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9377DB-F30A-A037-31A2-F62AFEAE7DFB}"/>
              </a:ext>
            </a:extLst>
          </p:cNvPr>
          <p:cNvSpPr txBox="1">
            <a:spLocks noChangeArrowheads="1"/>
          </p:cNvSpPr>
          <p:nvPr/>
        </p:nvSpPr>
        <p:spPr bwMode="auto">
          <a:xfrm>
            <a:off x="256854" y="76200"/>
            <a:ext cx="11774184" cy="6096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Clr>
                <a:srgbClr val="3367CD"/>
              </a:buClr>
              <a:buFontTx/>
              <a:buNone/>
              <a:defRPr/>
            </a:pPr>
            <a:r>
              <a:rPr lang="en-US" altLang="en-US" b="1" dirty="0">
                <a:latin typeface="+mj-lt"/>
                <a:ea typeface="+mj-ea"/>
                <a:cs typeface="+mj-cs"/>
              </a:rPr>
              <a:t>High risks of de-globalization, COVID, Rus-</a:t>
            </a:r>
            <a:r>
              <a:rPr lang="en-US" altLang="en-US" b="1" dirty="0" err="1">
                <a:latin typeface="+mj-lt"/>
                <a:ea typeface="+mj-ea"/>
                <a:cs typeface="+mj-cs"/>
              </a:rPr>
              <a:t>Ukr</a:t>
            </a:r>
            <a:r>
              <a:rPr lang="en-US" altLang="en-US" b="1" dirty="0">
                <a:latin typeface="+mj-lt"/>
                <a:ea typeface="+mj-ea"/>
                <a:cs typeface="+mj-cs"/>
              </a:rPr>
              <a:t> now easing</a:t>
            </a:r>
            <a:br>
              <a:rPr lang="en-US" altLang="en-US" sz="3600" b="1" dirty="0">
                <a:latin typeface="+mj-lt"/>
                <a:ea typeface="+mj-ea"/>
                <a:cs typeface="+mj-cs"/>
              </a:rPr>
            </a:br>
            <a:r>
              <a:rPr lang="en-US" altLang="en-US" sz="2400" b="1" dirty="0">
                <a:latin typeface="+mj-lt"/>
                <a:ea typeface="+mj-ea"/>
                <a:cs typeface="+mj-cs"/>
              </a:rPr>
              <a:t>BlackRock global geopolitical risk indicator July 2017 to date</a:t>
            </a:r>
            <a:br>
              <a:rPr lang="en-US" altLang="en-US" sz="3600" b="1" dirty="0">
                <a:latin typeface="+mj-lt"/>
                <a:ea typeface="+mj-ea"/>
                <a:cs typeface="+mj-cs"/>
              </a:rPr>
            </a:br>
            <a:br>
              <a:rPr lang="en-US" altLang="en-US" sz="4000" b="1" dirty="0">
                <a:latin typeface="+mj-lt"/>
                <a:ea typeface="+mj-ea"/>
                <a:cs typeface="+mj-cs"/>
              </a:rPr>
            </a:br>
            <a:endParaRPr lang="en-US" altLang="en-US" sz="4000" b="1" dirty="0">
              <a:latin typeface="+mj-lt"/>
              <a:ea typeface="+mj-ea"/>
              <a:cs typeface="+mj-cs"/>
            </a:endParaRPr>
          </a:p>
        </p:txBody>
      </p:sp>
      <p:sp>
        <p:nvSpPr>
          <p:cNvPr id="7" name="Text Box 3">
            <a:extLst>
              <a:ext uri="{FF2B5EF4-FFF2-40B4-BE49-F238E27FC236}">
                <a16:creationId xmlns:a16="http://schemas.microsoft.com/office/drawing/2014/main" id="{A96849C8-680C-4CCB-D136-8914E27CEFF3}"/>
              </a:ext>
            </a:extLst>
          </p:cNvPr>
          <p:cNvSpPr txBox="1">
            <a:spLocks noChangeArrowheads="1"/>
          </p:cNvSpPr>
          <p:nvPr/>
        </p:nvSpPr>
        <p:spPr bwMode="auto">
          <a:xfrm>
            <a:off x="1624682" y="5906575"/>
            <a:ext cx="8819356" cy="69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9" tIns="45700" rIns="91399" bIns="45700">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000000"/>
                </a:solidFill>
                <a:latin typeface="Arial" panose="020B0604020202020204" pitchFamily="34" charset="0"/>
              </a:rPr>
              <a:t>Source:  BlackRock Geopolitical Risk Dashboard</a:t>
            </a:r>
            <a:br>
              <a:rPr lang="en-US" altLang="en-US" sz="1400"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https://www.blackrock.com/corporate/insights/blackrock-investment-institute/interactive-charts/geopolitical-risk-dashboard#risk-indicator</a:t>
            </a:r>
            <a:br>
              <a:rPr lang="en-US" altLang="en-US" sz="1100" dirty="0">
                <a:solidFill>
                  <a:srgbClr val="000000"/>
                </a:solidFill>
                <a:latin typeface="Arial" panose="020B0604020202020204" pitchFamily="34" charset="0"/>
              </a:rPr>
            </a:br>
            <a:endParaRPr lang="en-US" altLang="en-US" sz="1400" dirty="0">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1A5EFC42-A8F2-B2A1-424C-614383337582}"/>
              </a:ext>
            </a:extLst>
          </p:cNvPr>
          <p:cNvPicPr>
            <a:picLocks noChangeAspect="1"/>
          </p:cNvPicPr>
          <p:nvPr/>
        </p:nvPicPr>
        <p:blipFill>
          <a:blip r:embed="rId3"/>
          <a:stretch>
            <a:fillRect/>
          </a:stretch>
        </p:blipFill>
        <p:spPr>
          <a:xfrm>
            <a:off x="919038" y="1056861"/>
            <a:ext cx="9296400" cy="4620858"/>
          </a:xfrm>
          <a:prstGeom prst="rect">
            <a:avLst/>
          </a:prstGeom>
        </p:spPr>
      </p:pic>
      <p:sp>
        <p:nvSpPr>
          <p:cNvPr id="4" name="Slide Number Placeholder 2">
            <a:extLst>
              <a:ext uri="{FF2B5EF4-FFF2-40B4-BE49-F238E27FC236}">
                <a16:creationId xmlns:a16="http://schemas.microsoft.com/office/drawing/2014/main" id="{A3B672BF-04B9-E8EE-8E5F-3517BC7F529F}"/>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5</a:t>
            </a:fld>
            <a:endParaRPr lang="en-US" sz="2400" dirty="0"/>
          </a:p>
        </p:txBody>
      </p:sp>
    </p:spTree>
    <p:extLst>
      <p:ext uri="{BB962C8B-B14F-4D97-AF65-F5344CB8AC3E}">
        <p14:creationId xmlns:p14="http://schemas.microsoft.com/office/powerpoint/2010/main" val="69743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4D713E2-ACB3-8FBD-D09C-5F42C9BC11BA}"/>
              </a:ext>
            </a:extLst>
          </p:cNvPr>
          <p:cNvSpPr txBox="1">
            <a:spLocks noChangeArrowheads="1"/>
          </p:cNvSpPr>
          <p:nvPr/>
        </p:nvSpPr>
        <p:spPr bwMode="auto">
          <a:xfrm>
            <a:off x="381000" y="282575"/>
            <a:ext cx="11353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CBO warns of July debt ceiling default risk</a:t>
            </a:r>
          </a:p>
        </p:txBody>
      </p:sp>
      <p:pic>
        <p:nvPicPr>
          <p:cNvPr id="4" name="Picture 3">
            <a:extLst>
              <a:ext uri="{FF2B5EF4-FFF2-40B4-BE49-F238E27FC236}">
                <a16:creationId xmlns:a16="http://schemas.microsoft.com/office/drawing/2014/main" id="{A9F40A1A-8985-CA14-650C-CA12373615BA}"/>
              </a:ext>
            </a:extLst>
          </p:cNvPr>
          <p:cNvPicPr>
            <a:picLocks noChangeAspect="1"/>
          </p:cNvPicPr>
          <p:nvPr/>
        </p:nvPicPr>
        <p:blipFill>
          <a:blip r:embed="rId3"/>
          <a:stretch>
            <a:fillRect/>
          </a:stretch>
        </p:blipFill>
        <p:spPr>
          <a:xfrm>
            <a:off x="1192696" y="896555"/>
            <a:ext cx="5987332" cy="5459795"/>
          </a:xfrm>
          <a:prstGeom prst="rect">
            <a:avLst/>
          </a:prstGeom>
        </p:spPr>
      </p:pic>
      <p:sp>
        <p:nvSpPr>
          <p:cNvPr id="5" name="TextBox 2">
            <a:extLst>
              <a:ext uri="{FF2B5EF4-FFF2-40B4-BE49-F238E27FC236}">
                <a16:creationId xmlns:a16="http://schemas.microsoft.com/office/drawing/2014/main" id="{EDF3CAAA-422E-7DBE-ED51-F795F3EB8426}"/>
              </a:ext>
            </a:extLst>
          </p:cNvPr>
          <p:cNvSpPr txBox="1">
            <a:spLocks noChangeArrowheads="1"/>
          </p:cNvSpPr>
          <p:nvPr/>
        </p:nvSpPr>
        <p:spPr bwMode="auto">
          <a:xfrm>
            <a:off x="7513983" y="1530142"/>
            <a:ext cx="4220817" cy="2677656"/>
          </a:xfrm>
          <a:prstGeom prst="rect">
            <a:avLst/>
          </a:prstGeom>
          <a:solidFill>
            <a:srgbClr val="FFFF00"/>
          </a:solidFill>
          <a:ln>
            <a:noFill/>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dirty="0"/>
              <a:t>Tight November election results empower House of Representative extremists</a:t>
            </a:r>
          </a:p>
          <a:p>
            <a:pPr>
              <a:spcBef>
                <a:spcPct val="0"/>
              </a:spcBef>
              <a:buFontTx/>
              <a:buNone/>
              <a:defRPr/>
            </a:pPr>
            <a:r>
              <a:rPr lang="en-US" altLang="en-US" dirty="0"/>
              <a:t>------------------------------------</a:t>
            </a:r>
            <a:br>
              <a:rPr lang="en-US" altLang="en-US" dirty="0"/>
            </a:br>
            <a:r>
              <a:rPr lang="en-US" altLang="en-US" dirty="0"/>
              <a:t>Chaotic House Speaker vote as portent of July snafu</a:t>
            </a:r>
          </a:p>
        </p:txBody>
      </p:sp>
      <p:sp>
        <p:nvSpPr>
          <p:cNvPr id="2" name="Slide Number Placeholder 2">
            <a:extLst>
              <a:ext uri="{FF2B5EF4-FFF2-40B4-BE49-F238E27FC236}">
                <a16:creationId xmlns:a16="http://schemas.microsoft.com/office/drawing/2014/main" id="{51ECB20F-2EF6-1B85-18BF-0FE138065310}"/>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6</a:t>
            </a:fld>
            <a:endParaRPr lang="en-US" sz="2400" dirty="0"/>
          </a:p>
        </p:txBody>
      </p:sp>
    </p:spTree>
    <p:extLst>
      <p:ext uri="{BB962C8B-B14F-4D97-AF65-F5344CB8AC3E}">
        <p14:creationId xmlns:p14="http://schemas.microsoft.com/office/powerpoint/2010/main" val="332018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CD8019-4BF0-3BC9-DBF6-AE3010782EA1}"/>
              </a:ext>
            </a:extLst>
          </p:cNvPr>
          <p:cNvPicPr>
            <a:picLocks noChangeAspect="1"/>
          </p:cNvPicPr>
          <p:nvPr/>
        </p:nvPicPr>
        <p:blipFill>
          <a:blip r:embed="rId3"/>
          <a:stretch>
            <a:fillRect/>
          </a:stretch>
        </p:blipFill>
        <p:spPr>
          <a:xfrm>
            <a:off x="152400" y="1001864"/>
            <a:ext cx="8585200" cy="5170335"/>
          </a:xfrm>
          <a:prstGeom prst="rect">
            <a:avLst/>
          </a:prstGeom>
        </p:spPr>
      </p:pic>
      <p:sp>
        <p:nvSpPr>
          <p:cNvPr id="11" name="TextBox 3">
            <a:extLst>
              <a:ext uri="{FF2B5EF4-FFF2-40B4-BE49-F238E27FC236}">
                <a16:creationId xmlns:a16="http://schemas.microsoft.com/office/drawing/2014/main" id="{071CC4B8-11B9-4650-714F-F6EC52FCF102}"/>
              </a:ext>
            </a:extLst>
          </p:cNvPr>
          <p:cNvSpPr txBox="1">
            <a:spLocks noChangeArrowheads="1"/>
          </p:cNvSpPr>
          <p:nvPr/>
        </p:nvSpPr>
        <p:spPr bwMode="auto">
          <a:xfrm>
            <a:off x="8924912" y="1345342"/>
            <a:ext cx="3030382" cy="3785652"/>
          </a:xfrm>
          <a:prstGeom prst="rect">
            <a:avLst/>
          </a:prstGeom>
          <a:solidFill>
            <a:srgbClr val="FFFF00"/>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dirty="0"/>
              <a:t>6.3% y/y in Jan</a:t>
            </a:r>
            <a:br>
              <a:rPr lang="en-US" altLang="en-US" sz="3000" dirty="0"/>
            </a:br>
            <a:br>
              <a:rPr lang="en-US" altLang="en-US" sz="3000" dirty="0"/>
            </a:br>
            <a:r>
              <a:rPr lang="en-US" altLang="en-US" sz="3000" dirty="0"/>
              <a:t>After 42-year high in June @ 9.0%</a:t>
            </a:r>
          </a:p>
          <a:p>
            <a:pPr>
              <a:spcBef>
                <a:spcPct val="0"/>
              </a:spcBef>
              <a:buFontTx/>
              <a:buNone/>
            </a:pPr>
            <a:endParaRPr lang="en-US" altLang="en-US" sz="3000" dirty="0"/>
          </a:p>
          <a:p>
            <a:pPr>
              <a:spcBef>
                <a:spcPct val="0"/>
              </a:spcBef>
              <a:buFontTx/>
              <a:buNone/>
            </a:pPr>
            <a:r>
              <a:rPr lang="en-US" altLang="en-US" sz="3000" dirty="0"/>
              <a:t>Still a big distance to cover to 2% FOMC goal</a:t>
            </a:r>
          </a:p>
        </p:txBody>
      </p:sp>
      <p:sp>
        <p:nvSpPr>
          <p:cNvPr id="12" name="Title 1">
            <a:extLst>
              <a:ext uri="{FF2B5EF4-FFF2-40B4-BE49-F238E27FC236}">
                <a16:creationId xmlns:a16="http://schemas.microsoft.com/office/drawing/2014/main" id="{E4D713E2-ACB3-8FBD-D09C-5F42C9BC11BA}"/>
              </a:ext>
            </a:extLst>
          </p:cNvPr>
          <p:cNvSpPr txBox="1">
            <a:spLocks noChangeArrowheads="1"/>
          </p:cNvSpPr>
          <p:nvPr/>
        </p:nvSpPr>
        <p:spPr bwMode="auto">
          <a:xfrm>
            <a:off x="381000" y="282575"/>
            <a:ext cx="11353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Inflation: gradual retreat in CPI</a:t>
            </a:r>
          </a:p>
        </p:txBody>
      </p:sp>
      <p:sp>
        <p:nvSpPr>
          <p:cNvPr id="2" name="Slide Number Placeholder 2">
            <a:extLst>
              <a:ext uri="{FF2B5EF4-FFF2-40B4-BE49-F238E27FC236}">
                <a16:creationId xmlns:a16="http://schemas.microsoft.com/office/drawing/2014/main" id="{F53FBD60-2C09-7E88-C682-A98D7AB6F629}"/>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7</a:t>
            </a:fld>
            <a:endParaRPr lang="en-US" sz="2400" dirty="0"/>
          </a:p>
        </p:txBody>
      </p:sp>
    </p:spTree>
    <p:extLst>
      <p:ext uri="{BB962C8B-B14F-4D97-AF65-F5344CB8AC3E}">
        <p14:creationId xmlns:p14="http://schemas.microsoft.com/office/powerpoint/2010/main" val="328535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C2650D2-6453-2576-5433-5544BD357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 y="1828800"/>
            <a:ext cx="83581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2945299-D377-6596-7834-963802966D0F}"/>
              </a:ext>
            </a:extLst>
          </p:cNvPr>
          <p:cNvSpPr txBox="1">
            <a:spLocks noChangeArrowheads="1"/>
          </p:cNvSpPr>
          <p:nvPr/>
        </p:nvSpPr>
        <p:spPr bwMode="auto">
          <a:xfrm>
            <a:off x="8737600" y="1562100"/>
            <a:ext cx="3354388" cy="3216778"/>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en-US" dirty="0"/>
              <a:t>Fed still raising rates</a:t>
            </a:r>
          </a:p>
          <a:p>
            <a:pPr>
              <a:lnSpc>
                <a:spcPts val="2700"/>
              </a:lnSpc>
              <a:spcBef>
                <a:spcPct val="0"/>
              </a:spcBef>
              <a:buFontTx/>
              <a:buNone/>
            </a:pPr>
            <a:r>
              <a:rPr lang="en-US" altLang="en-US" dirty="0"/>
              <a:t>(green line) but…</a:t>
            </a:r>
          </a:p>
          <a:p>
            <a:pPr>
              <a:lnSpc>
                <a:spcPts val="2700"/>
              </a:lnSpc>
              <a:spcBef>
                <a:spcPct val="0"/>
              </a:spcBef>
              <a:buFontTx/>
              <a:buNone/>
            </a:pPr>
            <a:endParaRPr lang="en-US" altLang="en-US" dirty="0"/>
          </a:p>
          <a:p>
            <a:pPr>
              <a:lnSpc>
                <a:spcPts val="2700"/>
              </a:lnSpc>
              <a:spcBef>
                <a:spcPct val="0"/>
              </a:spcBef>
              <a:buFontTx/>
              <a:buNone/>
            </a:pPr>
            <a:r>
              <a:rPr lang="en-US" altLang="en-US" dirty="0"/>
              <a:t>Longer-term rates are buying the story on inflation retreat</a:t>
            </a:r>
          </a:p>
          <a:p>
            <a:pPr>
              <a:lnSpc>
                <a:spcPts val="2700"/>
              </a:lnSpc>
              <a:spcBef>
                <a:spcPct val="0"/>
              </a:spcBef>
              <a:buFontTx/>
              <a:buNone/>
            </a:pPr>
            <a:endParaRPr lang="en-US" altLang="en-US" dirty="0"/>
          </a:p>
          <a:p>
            <a:pPr>
              <a:lnSpc>
                <a:spcPts val="2700"/>
              </a:lnSpc>
              <a:spcBef>
                <a:spcPct val="0"/>
              </a:spcBef>
              <a:buFontTx/>
              <a:buNone/>
            </a:pPr>
            <a:r>
              <a:rPr lang="en-US" altLang="en-US" dirty="0"/>
              <a:t>Red (10 </a:t>
            </a:r>
            <a:r>
              <a:rPr lang="en-US" altLang="en-US" dirty="0" err="1"/>
              <a:t>yr</a:t>
            </a:r>
            <a:r>
              <a:rPr lang="en-US" altLang="en-US" dirty="0"/>
              <a:t> </a:t>
            </a:r>
            <a:r>
              <a:rPr lang="en-US" altLang="en-US" dirty="0" err="1"/>
              <a:t>Tbond</a:t>
            </a:r>
            <a:r>
              <a:rPr lang="en-US" altLang="en-US" dirty="0"/>
              <a:t>)</a:t>
            </a:r>
            <a:br>
              <a:rPr lang="en-US" altLang="en-US" dirty="0"/>
            </a:br>
            <a:r>
              <a:rPr lang="en-US" altLang="en-US" dirty="0"/>
              <a:t>Blue (30 </a:t>
            </a:r>
            <a:r>
              <a:rPr lang="en-US" altLang="en-US" dirty="0" err="1"/>
              <a:t>yr</a:t>
            </a:r>
            <a:r>
              <a:rPr lang="en-US" altLang="en-US" dirty="0"/>
              <a:t> mortgage)</a:t>
            </a:r>
          </a:p>
        </p:txBody>
      </p:sp>
      <p:pic>
        <p:nvPicPr>
          <p:cNvPr id="5" name="Picture 6">
            <a:extLst>
              <a:ext uri="{FF2B5EF4-FFF2-40B4-BE49-F238E27FC236}">
                <a16:creationId xmlns:a16="http://schemas.microsoft.com/office/drawing/2014/main" id="{10EAB3A1-F9AB-F368-30C2-A4896DF95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1058863"/>
            <a:ext cx="6021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6788BC8-ED97-FA23-F410-3C64BF4E9BB4}"/>
              </a:ext>
            </a:extLst>
          </p:cNvPr>
          <p:cNvSpPr txBox="1">
            <a:spLocks noChangeArrowheads="1"/>
          </p:cNvSpPr>
          <p:nvPr/>
        </p:nvSpPr>
        <p:spPr bwMode="auto">
          <a:xfrm>
            <a:off x="571500" y="-98425"/>
            <a:ext cx="11049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a:t>Interest rates up over most of 2022…</a:t>
            </a:r>
            <a:br>
              <a:rPr lang="en-US" altLang="en-US" sz="3600" b="1" dirty="0"/>
            </a:br>
            <a:r>
              <a:rPr lang="en-US" altLang="en-US" sz="3600" b="1" dirty="0"/>
              <a:t>…but mixed story in last 4 months</a:t>
            </a:r>
          </a:p>
        </p:txBody>
      </p:sp>
      <p:sp>
        <p:nvSpPr>
          <p:cNvPr id="7" name="Slide Number Placeholder 2">
            <a:extLst>
              <a:ext uri="{FF2B5EF4-FFF2-40B4-BE49-F238E27FC236}">
                <a16:creationId xmlns:a16="http://schemas.microsoft.com/office/drawing/2014/main" id="{12B59533-0D96-2898-7FBF-BFD4A2290971}"/>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8</a:t>
            </a:fld>
            <a:endParaRPr lang="en-US" sz="2400" dirty="0"/>
          </a:p>
        </p:txBody>
      </p:sp>
    </p:spTree>
    <p:extLst>
      <p:ext uri="{BB962C8B-B14F-4D97-AF65-F5344CB8AC3E}">
        <p14:creationId xmlns:p14="http://schemas.microsoft.com/office/powerpoint/2010/main" val="165172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7FF072-9D6D-D81D-F3DA-049B08EB8E7F}"/>
              </a:ext>
            </a:extLst>
          </p:cNvPr>
          <p:cNvSpPr txBox="1">
            <a:spLocks noChangeArrowheads="1"/>
          </p:cNvSpPr>
          <p:nvPr/>
        </p:nvSpPr>
        <p:spPr bwMode="auto">
          <a:xfrm>
            <a:off x="88900" y="333375"/>
            <a:ext cx="11811000" cy="6096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Clr>
                <a:srgbClr val="3367CD"/>
              </a:buClr>
              <a:buFontTx/>
              <a:buNone/>
              <a:defRPr/>
            </a:pPr>
            <a:r>
              <a:rPr lang="en-US" altLang="en-US" sz="3600" b="1" dirty="0">
                <a:latin typeface="+mj-lt"/>
                <a:ea typeface="+mj-ea"/>
                <a:cs typeface="+mj-cs"/>
              </a:rPr>
              <a:t>Fed is not done – Powell Feb 1 press conf</a:t>
            </a:r>
            <a:br>
              <a:rPr lang="en-US" altLang="en-US" sz="4000" b="1" dirty="0">
                <a:latin typeface="+mj-lt"/>
                <a:ea typeface="+mj-ea"/>
                <a:cs typeface="+mj-cs"/>
              </a:rPr>
            </a:br>
            <a:br>
              <a:rPr lang="en-US" altLang="en-US" sz="4000" b="1" dirty="0">
                <a:latin typeface="+mj-lt"/>
                <a:ea typeface="+mj-ea"/>
                <a:cs typeface="+mj-cs"/>
              </a:rPr>
            </a:br>
            <a:endParaRPr lang="en-US" altLang="en-US" sz="4000" b="1" dirty="0">
              <a:latin typeface="+mj-lt"/>
              <a:ea typeface="+mj-ea"/>
              <a:cs typeface="+mj-cs"/>
            </a:endParaRPr>
          </a:p>
        </p:txBody>
      </p:sp>
      <p:pic>
        <p:nvPicPr>
          <p:cNvPr id="5" name="Picture 4">
            <a:extLst>
              <a:ext uri="{FF2B5EF4-FFF2-40B4-BE49-F238E27FC236}">
                <a16:creationId xmlns:a16="http://schemas.microsoft.com/office/drawing/2014/main" id="{8C89B9E8-E8BA-AA5F-34AC-7E7C21CC2468}"/>
              </a:ext>
            </a:extLst>
          </p:cNvPr>
          <p:cNvPicPr>
            <a:picLocks noChangeAspect="1"/>
          </p:cNvPicPr>
          <p:nvPr/>
        </p:nvPicPr>
        <p:blipFill>
          <a:blip r:embed="rId3"/>
          <a:stretch>
            <a:fillRect/>
          </a:stretch>
        </p:blipFill>
        <p:spPr>
          <a:xfrm>
            <a:off x="1678718" y="1041622"/>
            <a:ext cx="8091591" cy="5247860"/>
          </a:xfrm>
          <a:prstGeom prst="rect">
            <a:avLst/>
          </a:prstGeom>
        </p:spPr>
      </p:pic>
      <p:sp>
        <p:nvSpPr>
          <p:cNvPr id="4" name="Slide Number Placeholder 2">
            <a:extLst>
              <a:ext uri="{FF2B5EF4-FFF2-40B4-BE49-F238E27FC236}">
                <a16:creationId xmlns:a16="http://schemas.microsoft.com/office/drawing/2014/main" id="{D8339AAB-0299-95AB-A0C3-40ED78E17C91}"/>
              </a:ext>
            </a:extLst>
          </p:cNvPr>
          <p:cNvSpPr>
            <a:spLocks noGrp="1"/>
          </p:cNvSpPr>
          <p:nvPr>
            <p:ph type="sldNum" sz="quarter" idx="12"/>
          </p:nvPr>
        </p:nvSpPr>
        <p:spPr>
          <a:xfrm>
            <a:off x="8610600" y="6356350"/>
            <a:ext cx="2743200" cy="365125"/>
          </a:xfrm>
        </p:spPr>
        <p:txBody>
          <a:bodyPr/>
          <a:lstStyle/>
          <a:p>
            <a:fld id="{F257E730-F770-4E48-9E10-3BC271875267}" type="slidenum">
              <a:rPr lang="en-US" sz="2400" smtClean="0"/>
              <a:pPr/>
              <a:t>9</a:t>
            </a:fld>
            <a:endParaRPr lang="en-US" sz="2400" dirty="0"/>
          </a:p>
        </p:txBody>
      </p:sp>
    </p:spTree>
    <p:extLst>
      <p:ext uri="{BB962C8B-B14F-4D97-AF65-F5344CB8AC3E}">
        <p14:creationId xmlns:p14="http://schemas.microsoft.com/office/powerpoint/2010/main" val="422510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Template.2021" id="{9D3B9CD2-186B-1E4F-A2CD-F72F3D91AEFD}" vid="{A712829C-C132-C44E-8570-0598BA2CD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ACT.Template.2022</Template>
  <TotalTime>0</TotalTime>
  <Words>917</Words>
  <Application>Microsoft Office PowerPoint</Application>
  <PresentationFormat>Widescreen</PresentationFormat>
  <Paragraphs>143</Paragraphs>
  <Slides>20</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Montserrat Medium</vt:lpstr>
      <vt:lpstr>Oswald Regular</vt:lpstr>
      <vt:lpstr>Times New Roman</vt:lpstr>
      <vt:lpstr>Tms Rmn</vt:lpstr>
      <vt:lpstr>Wingdings</vt:lpstr>
      <vt:lpstr>Office Theme</vt:lpstr>
      <vt:lpstr>Worksheet</vt:lpstr>
      <vt:lpstr>ACT Seminar 68 Economic Outlook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2023-02-16T20:58:32Z</dcterms:created>
  <dcterms:modified xsi:type="dcterms:W3CDTF">2023-02-17T14:43:54Z</dcterms:modified>
</cp:coreProperties>
</file>