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64" r:id="rId3"/>
    <p:sldId id="2763" r:id="rId4"/>
    <p:sldId id="3141" r:id="rId5"/>
    <p:sldId id="3142" r:id="rId6"/>
    <p:sldId id="299" r:id="rId7"/>
    <p:sldId id="300" r:id="rId8"/>
    <p:sldId id="3143" r:id="rId9"/>
    <p:sldId id="3144" r:id="rId10"/>
    <p:sldId id="3145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63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5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7F454-E507-4C11-8B90-E95FDAE93FE1}" type="datetimeFigureOut">
              <a:rPr lang="en-US" smtClean="0"/>
              <a:t>2/2/23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D47AAB-DFD0-4A89-8A1A-3CB968A25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59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D47AAB-DFD0-4A89-8A1A-3CB968A251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835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actresearch" TargetMode="External"/><Relationship Id="rId3" Type="http://schemas.openxmlformats.org/officeDocument/2006/relationships/hyperlink" Target="mailto:trucks@actresearch.net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act-research-co-llc/?viewAsMember=true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0" Type="http://schemas.openxmlformats.org/officeDocument/2006/relationships/hyperlink" Target="https://medium.com/@actresearch" TargetMode="External"/><Relationship Id="rId4" Type="http://schemas.openxmlformats.org/officeDocument/2006/relationships/hyperlink" Target="https://www.facebook.com/actresearch/" TargetMode="External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0E52863-4766-0FCA-86AC-BB77A96E40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FECBFE-06E3-483B-AACC-2FD94EB164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EFB6B0-1A80-413C-85E1-B4FCD4B19F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23B086-1F07-4660-A15C-E3C2BC7EF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6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Name Location 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5BB42-CF7A-4BAE-858E-5292CD945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1C7C9C-A8A7-4860-849A-CE09E098F0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913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078FF82-930D-C65D-90FA-7DA4AA3E3C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970406-888D-4554-B4E3-CABB68551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49BB18-A1B2-4DCE-9279-54A6221AF5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A78D10-33BA-4CB9-8A7B-57E010884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1C7C9C-A8A7-4860-849A-CE09E098F0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4C3ADDB-3BFC-41FA-A4F6-7851019AFB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7068"/>
            <a:ext cx="3390900" cy="4845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Name</a:t>
            </a:r>
          </a:p>
          <a:p>
            <a:r>
              <a:rPr lang="en-US" dirty="0"/>
              <a:t>Location</a:t>
            </a:r>
          </a:p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036534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F964E4F-1D3E-7011-725E-4A7EAE0083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2656C4-9B98-4AD2-BABC-A7467A2DDD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EE0CA5-689A-4785-9D74-712ABB4823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41E6C6-9AD7-498B-B208-2532BFD61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1C7C9C-A8A7-4860-849A-CE09E098F0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A5219A0-6214-4350-9143-06608CC2AE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7068"/>
            <a:ext cx="3390900" cy="4845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Name</a:t>
            </a:r>
          </a:p>
          <a:p>
            <a:r>
              <a:rPr lang="en-US" dirty="0"/>
              <a:t>Location</a:t>
            </a:r>
          </a:p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07883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8107DEF-6880-9BA5-042D-519AD72647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B8F1CE-0D32-45E0-85EC-EFCD9877727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38200" y="6347068"/>
            <a:ext cx="3390900" cy="48455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Name</a:t>
            </a:r>
          </a:p>
          <a:p>
            <a:r>
              <a:rPr lang="en-US" dirty="0"/>
              <a:t>Location</a:t>
            </a:r>
          </a:p>
          <a:p>
            <a:r>
              <a:rPr lang="en-US" dirty="0"/>
              <a:t>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6B85C3-A225-48A8-A667-4C5CE88520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1C7C9C-A8A7-4860-849A-CE09E098F0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433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148622E-1EB7-761D-79D6-3F9CF5AA01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73C28A-6E1C-4F88-B2D1-820609D42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9831"/>
            <a:ext cx="10515600" cy="1325563"/>
          </a:xfrm>
        </p:spPr>
        <p:txBody>
          <a:bodyPr>
            <a:normAutofit/>
          </a:bodyPr>
          <a:lstStyle>
            <a:lvl1pPr algn="ctr">
              <a:defRPr sz="40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8D205E-89C9-4154-90E3-2FC20DB094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38200" y="6347068"/>
            <a:ext cx="3390900" cy="48455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Name</a:t>
            </a:r>
          </a:p>
          <a:p>
            <a:r>
              <a:rPr lang="en-US" dirty="0"/>
              <a:t>Location</a:t>
            </a:r>
          </a:p>
          <a:p>
            <a:r>
              <a:rPr lang="en-US" dirty="0"/>
              <a:t>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3EC896-E591-4CD8-9C82-1C6722252F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1C7C9C-A8A7-4860-849A-CE09E098F0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B49273-076C-409E-99D8-13865240C3D3}"/>
              </a:ext>
            </a:extLst>
          </p:cNvPr>
          <p:cNvSpPr txBox="1"/>
          <p:nvPr userDrawn="1"/>
        </p:nvSpPr>
        <p:spPr>
          <a:xfrm>
            <a:off x="4290646" y="4761115"/>
            <a:ext cx="346416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Montserrat Medium" panose="00000600000000000000" pitchFamily="50" charset="0"/>
              </a:rPr>
              <a:t>4440 Middle Road</a:t>
            </a:r>
          </a:p>
          <a:p>
            <a:pPr algn="ctr"/>
            <a:r>
              <a:rPr lang="en-US" sz="1400" dirty="0">
                <a:latin typeface="Montserrat Medium" panose="00000600000000000000" pitchFamily="50" charset="0"/>
              </a:rPr>
              <a:t>Columbus, IN 47203</a:t>
            </a:r>
          </a:p>
          <a:p>
            <a:pPr algn="ctr"/>
            <a:r>
              <a:rPr lang="en-US" sz="1400" dirty="0">
                <a:latin typeface="Montserrat Medium" panose="00000600000000000000" pitchFamily="50" charset="0"/>
              </a:rPr>
              <a:t>actresearch.net</a:t>
            </a:r>
          </a:p>
          <a:p>
            <a:pPr algn="ctr"/>
            <a:r>
              <a:rPr lang="en-US" sz="1400" dirty="0">
                <a:latin typeface="Montserrat Medium" panose="00000600000000000000" pitchFamily="50" charset="0"/>
                <a:hlinkClick r:id="rId3"/>
              </a:rPr>
              <a:t>trucks@actresearch.net</a:t>
            </a:r>
            <a:endParaRPr lang="en-US" sz="1400" dirty="0">
              <a:latin typeface="Montserrat Medium" panose="00000600000000000000" pitchFamily="50" charset="0"/>
            </a:endParaRPr>
          </a:p>
          <a:p>
            <a:pPr algn="ctr"/>
            <a:r>
              <a:rPr lang="en-US" sz="1400" dirty="0">
                <a:latin typeface="Montserrat Medium" panose="00000600000000000000" pitchFamily="50" charset="0"/>
              </a:rPr>
              <a:t>812.379.2085</a:t>
            </a:r>
          </a:p>
        </p:txBody>
      </p:sp>
      <p:pic>
        <p:nvPicPr>
          <p:cNvPr id="9" name="Picture 8">
            <a:hlinkClick r:id="rId4"/>
            <a:extLst>
              <a:ext uri="{FF2B5EF4-FFF2-40B4-BE49-F238E27FC236}">
                <a16:creationId xmlns:a16="http://schemas.microsoft.com/office/drawing/2014/main" id="{3C1F457C-E5E0-4188-8CFD-9D55A180DB3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474" y="5835637"/>
            <a:ext cx="571500" cy="571500"/>
          </a:xfrm>
          <a:prstGeom prst="rect">
            <a:avLst/>
          </a:prstGeom>
        </p:spPr>
      </p:pic>
      <p:pic>
        <p:nvPicPr>
          <p:cNvPr id="11" name="Picture 10">
            <a:hlinkClick r:id="rId6"/>
            <a:extLst>
              <a:ext uri="{FF2B5EF4-FFF2-40B4-BE49-F238E27FC236}">
                <a16:creationId xmlns:a16="http://schemas.microsoft.com/office/drawing/2014/main" id="{6FF52681-1D91-4455-8643-E6790DAD52D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001" y="5790210"/>
            <a:ext cx="678473" cy="678473"/>
          </a:xfrm>
          <a:prstGeom prst="rect">
            <a:avLst/>
          </a:prstGeom>
        </p:spPr>
      </p:pic>
      <p:pic>
        <p:nvPicPr>
          <p:cNvPr id="13" name="Picture 12">
            <a:hlinkClick r:id="rId8"/>
            <a:extLst>
              <a:ext uri="{FF2B5EF4-FFF2-40B4-BE49-F238E27FC236}">
                <a16:creationId xmlns:a16="http://schemas.microsoft.com/office/drawing/2014/main" id="{2449B730-B9F6-4219-8126-BB905A68C7EC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134" y="5889545"/>
            <a:ext cx="833023" cy="484846"/>
          </a:xfrm>
          <a:prstGeom prst="rect">
            <a:avLst/>
          </a:prstGeom>
        </p:spPr>
      </p:pic>
      <p:pic>
        <p:nvPicPr>
          <p:cNvPr id="17" name="Picture 16">
            <a:hlinkClick r:id="rId10"/>
            <a:extLst>
              <a:ext uri="{FF2B5EF4-FFF2-40B4-BE49-F238E27FC236}">
                <a16:creationId xmlns:a16="http://schemas.microsoft.com/office/drawing/2014/main" id="{983CCE4C-36A0-42DD-9438-9E1A3359460B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001" y="5930666"/>
            <a:ext cx="381441" cy="38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63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5A89F25-576F-0E34-19E5-3A5A32B785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48EE06-009C-47AE-BD74-BCA5476B4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6525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05BC4B-86B0-4FD0-A2E2-D84A6CEC4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981" y="1917638"/>
            <a:ext cx="11840307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5FEFB-4473-475D-8E94-063E46D81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1C7C9C-A8A7-4860-849A-CE09E098F0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2C3B44F-7161-49A2-96A0-D5744A3D44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7068"/>
            <a:ext cx="3390900" cy="4845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Name</a:t>
            </a:r>
          </a:p>
          <a:p>
            <a:r>
              <a:rPr lang="en-US" dirty="0"/>
              <a:t>Location</a:t>
            </a:r>
          </a:p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60763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5D69370-A7F8-9096-F283-4E34716383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62032A-11D9-4482-986A-DBD1C7392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E645E1-B836-459C-A519-FA426397A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5DF203-54A7-4A16-AE4E-A88990C96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1C7C9C-A8A7-4860-849A-CE09E098F0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478094F-4879-4427-A336-CFABFEE320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7068"/>
            <a:ext cx="3390900" cy="4845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Name</a:t>
            </a:r>
          </a:p>
          <a:p>
            <a:r>
              <a:rPr lang="en-US" dirty="0"/>
              <a:t>Location</a:t>
            </a:r>
          </a:p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38218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69EFE94-FF88-4F68-A9C0-944CF01C39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4F7E5-B59D-4EC7-A987-F0533B5BE9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447333-5FDB-4EBF-89CF-EEC3656823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D200BC-2BA9-4FC6-B713-2066B0430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1C7C9C-A8A7-4860-849A-CE09E098F0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A2F36854-E9F5-43FF-B3C3-3FEF330A5D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7068"/>
            <a:ext cx="3390900" cy="4845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Name</a:t>
            </a:r>
          </a:p>
          <a:p>
            <a:r>
              <a:rPr lang="en-US" dirty="0"/>
              <a:t>Location</a:t>
            </a:r>
          </a:p>
          <a:p>
            <a:r>
              <a:rPr lang="en-US" dirty="0"/>
              <a:t>Date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4C5EB5-33A5-4F8D-8563-B290BA95A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6525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06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C1411A5-BD9A-BB52-FDBE-B6CA6103B5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7DB272-BCEB-4692-B2BF-04E2FFFF08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836C74-FE5F-40C7-AE43-A194449FA0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C5801D-6D15-4E62-A0C8-D4F3C0A626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278ABB-DF20-46E3-9ED6-41FB4E1893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F982FE-4076-489F-B052-3DD49F614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1C7C9C-A8A7-4860-849A-CE09E098F0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8CFBC1AC-8B2C-4BD4-8A52-5B03D80E2D6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838200" y="6347068"/>
            <a:ext cx="3390900" cy="4845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Name</a:t>
            </a:r>
          </a:p>
          <a:p>
            <a:r>
              <a:rPr lang="en-US" dirty="0"/>
              <a:t>Location</a:t>
            </a:r>
          </a:p>
          <a:p>
            <a:r>
              <a:rPr lang="en-US" dirty="0"/>
              <a:t>Date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69D641B-AEAA-4E63-9A00-ECB2AB849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6525"/>
            <a:ext cx="1054422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465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C8ED626-4E40-F7AC-236D-89C3C8B395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0B5572-42A3-4EC5-A331-4E1A8786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B932F-F1C6-4914-928A-E841B6275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1C7C9C-A8A7-4860-849A-CE09E098F0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CE8A8DE-ED21-4D5A-A7E0-41D0057B31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7068"/>
            <a:ext cx="3390900" cy="4845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Name</a:t>
            </a:r>
          </a:p>
          <a:p>
            <a:r>
              <a:rPr lang="en-US" dirty="0"/>
              <a:t>Location</a:t>
            </a:r>
          </a:p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26973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3DF295-2EA5-2B82-DE28-10FD15D8DE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30BABB-A2EB-4067-8706-C0FD30856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1C7C9C-A8A7-4860-849A-CE09E098F0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D118A07-BE9D-4ED4-B0D3-C049DA4E0C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7068"/>
            <a:ext cx="3390900" cy="4845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Name</a:t>
            </a:r>
          </a:p>
          <a:p>
            <a:r>
              <a:rPr lang="en-US" dirty="0"/>
              <a:t>Location</a:t>
            </a:r>
          </a:p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74010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763250E-F681-FAEC-6D3B-7E0FEF8714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B295F1-501F-42B1-8D9E-E68AC8891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A0B76-15BC-4A81-9988-A2B966A39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EA2088-848B-4A60-8E19-973A581CE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4E0B5D-0539-42F4-9F03-3842F17F4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1C7C9C-A8A7-4860-849A-CE09E098F0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04568DA-7D5B-43CC-962E-BFC852262F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7068"/>
            <a:ext cx="3390900" cy="4845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Name</a:t>
            </a:r>
          </a:p>
          <a:p>
            <a:r>
              <a:rPr lang="en-US" dirty="0"/>
              <a:t>Location</a:t>
            </a:r>
          </a:p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011193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133542-F1AF-574A-3FBB-1BC4603630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76462C-7D2F-4DDB-AE32-36E8C3DF5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179D7A-7F4C-410D-B652-BD4EEEA188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82D328-5B6E-4883-A939-678FDE6F40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1BD55D-970E-4154-9703-78AD5C73D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1C7C9C-A8A7-4860-849A-CE09E098F0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762B174-9E6D-4119-98D7-CFFA76399C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47068"/>
            <a:ext cx="3390900" cy="4845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Name</a:t>
            </a:r>
          </a:p>
          <a:p>
            <a:r>
              <a:rPr lang="en-US" dirty="0"/>
              <a:t>Location</a:t>
            </a:r>
          </a:p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72435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F33572-5032-4D71-8850-29D3B7BAD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825647-8BAB-4B71-994A-11E2C19B9B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1957B-8204-4CAA-81EE-FC021A6AD4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11900"/>
            <a:ext cx="3390900" cy="4845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Name</a:t>
            </a:r>
          </a:p>
          <a:p>
            <a:r>
              <a:rPr lang="en-US" dirty="0"/>
              <a:t>Location</a:t>
            </a:r>
          </a:p>
          <a:p>
            <a:r>
              <a:rPr lang="en-US" dirty="0"/>
              <a:t>Date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5B1187-0FF3-49DB-8A91-2EC837D570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C7C9C-A8A7-4860-849A-CE09E098F0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579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Oswald Regular" panose="02000603000000000000" pitchFamily="2" charset="0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­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09BA8-470E-417B-85B5-D5062E77DC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00387"/>
            <a:ext cx="9144000" cy="1904301"/>
          </a:xfrm>
        </p:spPr>
        <p:txBody>
          <a:bodyPr>
            <a:normAutofit fontScale="90000"/>
          </a:bodyPr>
          <a:lstStyle/>
          <a:p>
            <a:r>
              <a:rPr lang="en-US" sz="5600" b="1" dirty="0"/>
              <a:t>U.S. Used Truck Price Outlook</a:t>
            </a:r>
            <a:br>
              <a:rPr lang="en-US" sz="4400" b="1" dirty="0"/>
            </a:br>
            <a:r>
              <a:rPr lang="en-US" sz="4400" dirty="0">
                <a:latin typeface="Oswald Regular" panose="00000500000000000000" pitchFamily="2" charset="0"/>
                <a:cs typeface="Aharoni" panose="02010803020104030203" pitchFamily="2" charset="-79"/>
              </a:rPr>
              <a:t> </a:t>
            </a:r>
            <a:br>
              <a:rPr lang="en-US" sz="4400" dirty="0">
                <a:latin typeface="Oswald Regular" panose="00000500000000000000" pitchFamily="2" charset="0"/>
                <a:cs typeface="Aharoni" panose="02010803020104030203" pitchFamily="2" charset="-79"/>
              </a:rPr>
            </a:br>
            <a:r>
              <a:rPr lang="en-US" sz="4400" dirty="0">
                <a:latin typeface="Oswald Regular" panose="00000500000000000000" pitchFamily="2" charset="0"/>
                <a:cs typeface="Aharoni" panose="02010803020104030203" pitchFamily="2" charset="-79"/>
              </a:rPr>
              <a:t>Class 8 Tractor Sleeper Market</a:t>
            </a:r>
            <a:endParaRPr lang="en-US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41AEAC-7E34-4144-BA2B-B44DA7E76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C7C9C-A8A7-4860-849A-CE09E098F00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75D00CB-42BD-2116-3FC8-10B9657CF64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911028" y="4826728"/>
            <a:ext cx="9144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endParaRPr lang="en-US" sz="1800" dirty="0">
              <a:solidFill>
                <a:schemeClr val="accent1">
                  <a:lumMod val="50000"/>
                </a:schemeClr>
              </a:solidFill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Q1’23 Update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accent1">
                    <a:lumMod val="50000"/>
                  </a:schemeClr>
                </a:solidFill>
              </a:rPr>
              <a:t>February 2,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646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E121B-9530-17E2-CFDE-B4AD9C9CB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400" b="1" dirty="0"/>
              <a:t>Used Truck Price Forecasts – Monthly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F563BC-2DF9-2614-5929-A2D1D38D6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C7C9C-A8A7-4860-849A-CE09E098F004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971BD3-E58B-DA17-E143-6BBA0C8242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4" t="257"/>
          <a:stretch/>
        </p:blipFill>
        <p:spPr>
          <a:xfrm>
            <a:off x="139325" y="1257300"/>
            <a:ext cx="8577955" cy="503980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274CD35-F783-69CF-C4A9-573EEFCC8D1B}"/>
              </a:ext>
            </a:extLst>
          </p:cNvPr>
          <p:cNvSpPr/>
          <p:nvPr/>
        </p:nvSpPr>
        <p:spPr>
          <a:xfrm>
            <a:off x="632298" y="3285259"/>
            <a:ext cx="8084982" cy="30410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915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30075D-1C3C-1550-942C-BCB994A629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C7C9C-A8A7-4860-849A-CE09E098F004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545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30075D-1C3C-1550-942C-BCB994A629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C7C9C-A8A7-4860-849A-CE09E098F00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610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CCF52-5FF7-B704-0680-A9375237C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Why Us?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5D3800-4D47-88ED-A5DD-DA8A694F4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C7C9C-A8A7-4860-849A-CE09E098F00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4BEE900-6FB6-E5C4-0142-985657C563EE}"/>
              </a:ext>
            </a:extLst>
          </p:cNvPr>
          <p:cNvSpPr>
            <a:spLocks noGrp="1"/>
          </p:cNvSpPr>
          <p:nvPr/>
        </p:nvSpPr>
        <p:spPr>
          <a:xfrm>
            <a:off x="175846" y="1462089"/>
            <a:ext cx="11177954" cy="4841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­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0"/>
              </a:spcBef>
              <a:spcAft>
                <a:spcPts val="1600"/>
              </a:spcAft>
            </a:pPr>
            <a:r>
              <a:rPr lang="en-US" sz="3000" dirty="0"/>
              <a:t>Leader in used commercial vehicle data collection &amp; analysis</a:t>
            </a:r>
          </a:p>
          <a:p>
            <a:pPr lvl="1">
              <a:spcBef>
                <a:spcPts val="0"/>
              </a:spcBef>
              <a:spcAft>
                <a:spcPts val="1600"/>
              </a:spcAft>
            </a:pPr>
            <a:r>
              <a:rPr lang="en-US" sz="2600" dirty="0"/>
              <a:t>Monthly used truck market updates since 2000</a:t>
            </a:r>
          </a:p>
          <a:p>
            <a:pPr lvl="1">
              <a:spcBef>
                <a:spcPts val="0"/>
              </a:spcBef>
              <a:spcAft>
                <a:spcPts val="1600"/>
              </a:spcAft>
            </a:pPr>
            <a:r>
              <a:rPr lang="en-US" sz="2600" dirty="0"/>
              <a:t>Database with over 1 million Classes 3-8 transactions</a:t>
            </a:r>
          </a:p>
          <a:p>
            <a:pPr lvl="1">
              <a:spcBef>
                <a:spcPts val="0"/>
              </a:spcBef>
              <a:spcAft>
                <a:spcPts val="1600"/>
              </a:spcAft>
            </a:pPr>
            <a:r>
              <a:rPr lang="en-US" sz="2600" dirty="0"/>
              <a:t>Nearly 1,000 dealer rooftops reporting monthly</a:t>
            </a:r>
          </a:p>
          <a:p>
            <a:pPr lvl="0">
              <a:spcBef>
                <a:spcPts val="0"/>
              </a:spcBef>
              <a:spcAft>
                <a:spcPts val="1600"/>
              </a:spcAft>
            </a:pPr>
            <a:r>
              <a:rPr lang="en-US" sz="3200" dirty="0"/>
              <a:t>What’s required to do this well? </a:t>
            </a:r>
          </a:p>
          <a:p>
            <a:pPr lvl="1">
              <a:spcBef>
                <a:spcPts val="0"/>
              </a:spcBef>
              <a:spcAft>
                <a:spcPts val="1600"/>
              </a:spcAft>
            </a:pPr>
            <a:r>
              <a:rPr lang="en-US" sz="2800" dirty="0"/>
              <a:t>Great industry relationships / deep data sets</a:t>
            </a:r>
          </a:p>
          <a:p>
            <a:pPr lvl="1">
              <a:spcBef>
                <a:spcPts val="0"/>
              </a:spcBef>
              <a:spcAft>
                <a:spcPts val="1600"/>
              </a:spcAft>
            </a:pPr>
            <a:r>
              <a:rPr lang="en-US" sz="2600" dirty="0"/>
              <a:t>Expertise in truck manufacturing</a:t>
            </a:r>
          </a:p>
          <a:p>
            <a:pPr lvl="1">
              <a:spcBef>
                <a:spcPts val="0"/>
              </a:spcBef>
              <a:spcAft>
                <a:spcPts val="1600"/>
              </a:spcAft>
            </a:pPr>
            <a:r>
              <a:rPr lang="en-US" sz="2600" dirty="0"/>
              <a:t>Expertise in freight markets</a:t>
            </a:r>
          </a:p>
          <a:p>
            <a:pPr lvl="1">
              <a:spcBef>
                <a:spcPts val="0"/>
              </a:spcBef>
              <a:spcAft>
                <a:spcPts val="1600"/>
              </a:spcAft>
            </a:pPr>
            <a:endParaRPr lang="en-US" sz="2600" dirty="0"/>
          </a:p>
          <a:p>
            <a:pPr lvl="1">
              <a:spcBef>
                <a:spcPts val="0"/>
              </a:spcBef>
              <a:spcAft>
                <a:spcPts val="1600"/>
              </a:spcAft>
            </a:pPr>
            <a:endParaRPr lang="en-US" sz="2600" dirty="0"/>
          </a:p>
          <a:p>
            <a:pPr lvl="0">
              <a:spcBef>
                <a:spcPts val="0"/>
              </a:spcBef>
              <a:spcAft>
                <a:spcPts val="1600"/>
              </a:spcAft>
            </a:pPr>
            <a:endParaRPr lang="en-US" sz="3200" dirty="0"/>
          </a:p>
          <a:p>
            <a:pPr lvl="1">
              <a:spcBef>
                <a:spcPts val="0"/>
              </a:spcBef>
              <a:spcAft>
                <a:spcPts val="1600"/>
              </a:spcAft>
            </a:pPr>
            <a:endParaRPr lang="en-U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B2C2B2-D920-0A0C-9A89-61D8F7BE35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8164" y="2583810"/>
            <a:ext cx="2867106" cy="3720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595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FDD8D-7680-0EAA-1497-A686D608D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8FBF3-9AA4-AF6F-1FBF-542F3C9238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Used Truck Market Review</a:t>
            </a:r>
          </a:p>
          <a:p>
            <a:r>
              <a:rPr lang="en-US" dirty="0"/>
              <a:t>Macro/Industry Overview</a:t>
            </a:r>
          </a:p>
          <a:p>
            <a:r>
              <a:rPr lang="en-US" dirty="0"/>
              <a:t>State of the Freight </a:t>
            </a:r>
          </a:p>
          <a:p>
            <a:r>
              <a:rPr lang="en-US" dirty="0"/>
              <a:t>Used Truck Price Outlook</a:t>
            </a:r>
          </a:p>
          <a:p>
            <a:r>
              <a:rPr lang="en-US" dirty="0"/>
              <a:t>Q &amp; 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55CC3D-7425-277F-61CF-D8FB8CFA4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C7C9C-A8A7-4860-849A-CE09E098F00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475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CB389-7F08-588C-AFC9-23F98260D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Used Truck Price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16305-6232-C672-4A43-454D8C39EB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Robust Input</a:t>
            </a:r>
          </a:p>
          <a:p>
            <a:r>
              <a:rPr lang="en-US" dirty="0"/>
              <a:t>Vetted Output</a:t>
            </a:r>
          </a:p>
          <a:p>
            <a:r>
              <a:rPr lang="en-US" dirty="0"/>
              <a:t>Numerous Age- &amp; Mileage- Based Outputs</a:t>
            </a:r>
          </a:p>
          <a:p>
            <a:r>
              <a:rPr lang="en-US" dirty="0"/>
              <a:t>Five-Year Forecast Horizon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97CC6F-EE8E-FA84-7B7B-860D1B48E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C7C9C-A8A7-4860-849A-CE09E098F004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157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E121B-9530-17E2-CFDE-B4AD9C9CB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400" b="1" dirty="0"/>
              <a:t>Used Tractor Sleeper Price Forecasts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F563BC-2DF9-2614-5929-A2D1D38D6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C7C9C-A8A7-4860-849A-CE09E098F004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280613-38CD-CABF-984E-7648706A85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192118"/>
            <a:ext cx="7831230" cy="514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933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E121B-9530-17E2-CFDE-B4AD9C9CB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4000" b="1" dirty="0"/>
              <a:t>Used Tractor Sleeper Retail Prices – 4 Year Old</a:t>
            </a:r>
            <a:endParaRPr lang="en-US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F563BC-2DF9-2614-5929-A2D1D38D6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C7C9C-A8A7-4860-849A-CE09E098F004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E18F6A-0A53-CC19-C1DE-628EE4D063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1151"/>
          <a:stretch/>
        </p:blipFill>
        <p:spPr>
          <a:xfrm>
            <a:off x="6496105" y="1682367"/>
            <a:ext cx="4019495" cy="39055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437B08F-C775-575A-9D65-2CA1F4ED3A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9872"/>
          <a:stretch/>
        </p:blipFill>
        <p:spPr>
          <a:xfrm>
            <a:off x="563905" y="1756211"/>
            <a:ext cx="4083596" cy="389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796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E121B-9530-17E2-CFDE-B4AD9C9CB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400" b="1" dirty="0"/>
              <a:t>Used Truck Price Forecasts – Quarters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F563BC-2DF9-2614-5929-A2D1D38D6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C7C9C-A8A7-4860-849A-CE09E098F00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EA7AC82-5949-F72E-18BD-E14832155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3074" y="2294339"/>
            <a:ext cx="3548006" cy="320883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182880" indent="-182880">
              <a:lnSpc>
                <a:spcPct val="120000"/>
              </a:lnSpc>
              <a:spcBef>
                <a:spcPts val="600"/>
              </a:spcBef>
            </a:pPr>
            <a:r>
              <a:rPr lang="en-US" altLang="en-US" b="1" dirty="0" err="1"/>
              <a:t>x</a:t>
            </a:r>
            <a:r>
              <a:rPr lang="en-US" altLang="en-US" sz="2800" b="1" dirty="0" err="1"/>
              <a:t>xxxxxxxxxx</a:t>
            </a:r>
            <a:endParaRPr lang="en-US" altLang="en-US" sz="2800" b="1" dirty="0"/>
          </a:p>
          <a:p>
            <a:pPr marL="182880" indent="-182880">
              <a:lnSpc>
                <a:spcPct val="120000"/>
              </a:lnSpc>
              <a:spcBef>
                <a:spcPts val="600"/>
              </a:spcBef>
            </a:pPr>
            <a:r>
              <a:rPr lang="en-US" altLang="en-US" b="1" dirty="0" err="1"/>
              <a:t>xxxxxxxxxxx</a:t>
            </a:r>
            <a:endParaRPr lang="en-US" altLang="en-US" b="1" dirty="0"/>
          </a:p>
          <a:p>
            <a:pPr marL="182880" indent="-182880">
              <a:lnSpc>
                <a:spcPct val="120000"/>
              </a:lnSpc>
              <a:spcBef>
                <a:spcPts val="600"/>
              </a:spcBef>
            </a:pPr>
            <a:r>
              <a:rPr lang="en-US" altLang="en-US" sz="2800" b="1" dirty="0" err="1"/>
              <a:t>xxxxxxxxxxx</a:t>
            </a:r>
            <a:endParaRPr lang="en-US" altLang="en-US" sz="2800" b="1" dirty="0"/>
          </a:p>
          <a:p>
            <a:pPr marL="182880" indent="-182880">
              <a:lnSpc>
                <a:spcPct val="120000"/>
              </a:lnSpc>
              <a:spcBef>
                <a:spcPts val="600"/>
              </a:spcBef>
            </a:pPr>
            <a:r>
              <a:rPr lang="en-US" altLang="en-US" b="1" dirty="0" err="1"/>
              <a:t>xxxxxxxxxxx</a:t>
            </a:r>
            <a:endParaRPr lang="en-US" altLang="en-US" b="1" dirty="0"/>
          </a:p>
          <a:p>
            <a:pPr marL="182880" indent="-182880">
              <a:lnSpc>
                <a:spcPct val="120000"/>
              </a:lnSpc>
              <a:spcBef>
                <a:spcPts val="600"/>
              </a:spcBef>
            </a:pPr>
            <a:r>
              <a:rPr lang="en-US" altLang="en-US" sz="2800" b="1" dirty="0" err="1"/>
              <a:t>xxxxxxxxxxx</a:t>
            </a:r>
            <a:endParaRPr lang="en-US" altLang="en-US" sz="28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DE60A2-C0AB-8191-F55D-D7A2FDBF46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3507"/>
          <a:stretch/>
        </p:blipFill>
        <p:spPr>
          <a:xfrm>
            <a:off x="306756" y="1235986"/>
            <a:ext cx="3548006" cy="503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457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E121B-9530-17E2-CFDE-B4AD9C9CB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400" b="1" dirty="0"/>
              <a:t>Used Truck Price Forecasts – Annual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F563BC-2DF9-2614-5929-A2D1D38D6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C7C9C-A8A7-4860-849A-CE09E098F004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569101-D712-0004-1FEA-0EE99405DA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r="69943"/>
          <a:stretch/>
        </p:blipFill>
        <p:spPr>
          <a:xfrm>
            <a:off x="545285" y="1259512"/>
            <a:ext cx="1789353" cy="50154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4E3768A-FDA3-CC66-9D52-7210FB9013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502" r="38080"/>
          <a:stretch/>
        </p:blipFill>
        <p:spPr>
          <a:xfrm>
            <a:off x="4137113" y="1259512"/>
            <a:ext cx="382085" cy="501545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80BB256-5744-8F98-BB40-D9A80EA0FE2B}"/>
              </a:ext>
            </a:extLst>
          </p:cNvPr>
          <p:cNvSpPr txBox="1">
            <a:spLocks/>
          </p:cNvSpPr>
          <p:nvPr/>
        </p:nvSpPr>
        <p:spPr>
          <a:xfrm>
            <a:off x="8463074" y="2294339"/>
            <a:ext cx="3548006" cy="32088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­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indent="-182880">
              <a:lnSpc>
                <a:spcPct val="120000"/>
              </a:lnSpc>
              <a:spcBef>
                <a:spcPts val="600"/>
              </a:spcBef>
            </a:pPr>
            <a:r>
              <a:rPr lang="en-US" altLang="en-US" b="1"/>
              <a:t>xxxxxxxxxxx</a:t>
            </a:r>
          </a:p>
          <a:p>
            <a:pPr marL="182880" indent="-182880">
              <a:lnSpc>
                <a:spcPct val="120000"/>
              </a:lnSpc>
              <a:spcBef>
                <a:spcPts val="600"/>
              </a:spcBef>
            </a:pPr>
            <a:r>
              <a:rPr lang="en-US" altLang="en-US" b="1"/>
              <a:t>xxxxxxxxxxx</a:t>
            </a:r>
          </a:p>
          <a:p>
            <a:pPr marL="182880" indent="-182880">
              <a:lnSpc>
                <a:spcPct val="120000"/>
              </a:lnSpc>
              <a:spcBef>
                <a:spcPts val="600"/>
              </a:spcBef>
            </a:pPr>
            <a:r>
              <a:rPr lang="en-US" altLang="en-US" b="1"/>
              <a:t>xxxxxxxxxxx</a:t>
            </a:r>
          </a:p>
          <a:p>
            <a:pPr marL="182880" indent="-182880">
              <a:lnSpc>
                <a:spcPct val="120000"/>
              </a:lnSpc>
              <a:spcBef>
                <a:spcPts val="600"/>
              </a:spcBef>
            </a:pPr>
            <a:r>
              <a:rPr lang="en-US" altLang="en-US" b="1"/>
              <a:t>xxxxxxxxxxx</a:t>
            </a:r>
          </a:p>
          <a:p>
            <a:pPr marL="182880" indent="-182880">
              <a:lnSpc>
                <a:spcPct val="120000"/>
              </a:lnSpc>
              <a:spcBef>
                <a:spcPts val="600"/>
              </a:spcBef>
            </a:pPr>
            <a:r>
              <a:rPr lang="en-US" altLang="en-US" b="1"/>
              <a:t>xxxxxxxxxxx</a:t>
            </a:r>
            <a:endParaRPr lang="en-US" altLang="en-US" b="1" dirty="0"/>
          </a:p>
        </p:txBody>
      </p:sp>
    </p:spTree>
    <p:extLst>
      <p:ext uri="{BB962C8B-B14F-4D97-AF65-F5344CB8AC3E}">
        <p14:creationId xmlns:p14="http://schemas.microsoft.com/office/powerpoint/2010/main" val="2845432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T.Template.2021" id="{9D3B9CD2-186B-1E4F-A2CD-F72F3D91AEFD}" vid="{A712829C-C132-C44E-8570-0598BA2CD8C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ACT.Template.2022</Template>
  <TotalTime>3900</TotalTime>
  <Words>170</Words>
  <Application>Microsoft Macintosh PowerPoint</Application>
  <PresentationFormat>Widescreen</PresentationFormat>
  <Paragraphs>54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Montserrat Medium</vt:lpstr>
      <vt:lpstr>Oswald Regular</vt:lpstr>
      <vt:lpstr>Wingdings</vt:lpstr>
      <vt:lpstr>Office Theme</vt:lpstr>
      <vt:lpstr>U.S. Used Truck Price Outlook   Class 8 Tractor Sleeper Market</vt:lpstr>
      <vt:lpstr>PowerPoint Presentation</vt:lpstr>
      <vt:lpstr>Why Us?</vt:lpstr>
      <vt:lpstr>Presentation Overview</vt:lpstr>
      <vt:lpstr>Used Truck Price Outlook</vt:lpstr>
      <vt:lpstr>Used Tractor Sleeper Price Forecasts</vt:lpstr>
      <vt:lpstr>Used Tractor Sleeper Retail Prices – 4 Year Old</vt:lpstr>
      <vt:lpstr>Used Truck Price Forecasts – Quarters</vt:lpstr>
      <vt:lpstr>Used Truck Price Forecasts – Annual </vt:lpstr>
      <vt:lpstr>Used Truck Price Forecasts – Monthly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Trucks ACTR</dc:creator>
  <cp:lastModifiedBy>Trucks ACTR</cp:lastModifiedBy>
  <cp:revision>45</cp:revision>
  <dcterms:created xsi:type="dcterms:W3CDTF">2021-09-29T19:22:59Z</dcterms:created>
  <dcterms:modified xsi:type="dcterms:W3CDTF">2023-02-02T19:12:17Z</dcterms:modified>
</cp:coreProperties>
</file>